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262" r:id="rId2"/>
    <p:sldId id="258" r:id="rId3"/>
    <p:sldId id="1411" r:id="rId4"/>
    <p:sldId id="333" r:id="rId5"/>
    <p:sldId id="701" r:id="rId6"/>
    <p:sldId id="587" r:id="rId7"/>
    <p:sldId id="1412" r:id="rId8"/>
    <p:sldId id="1413" r:id="rId9"/>
    <p:sldId id="1416" r:id="rId10"/>
    <p:sldId id="1408" r:id="rId11"/>
    <p:sldId id="1409" r:id="rId12"/>
    <p:sldId id="1414" r:id="rId13"/>
    <p:sldId id="1429" r:id="rId14"/>
    <p:sldId id="1417" r:id="rId15"/>
    <p:sldId id="1066" r:id="rId16"/>
    <p:sldId id="1415" r:id="rId17"/>
    <p:sldId id="1076" r:id="rId18"/>
    <p:sldId id="1078" r:id="rId19"/>
    <p:sldId id="1077" r:id="rId20"/>
    <p:sldId id="1071" r:id="rId21"/>
    <p:sldId id="1422" r:id="rId22"/>
    <p:sldId id="1425" r:id="rId23"/>
    <p:sldId id="1022" r:id="rId24"/>
    <p:sldId id="1421" r:id="rId25"/>
    <p:sldId id="1420" r:id="rId26"/>
    <p:sldId id="1423" r:id="rId27"/>
    <p:sldId id="1424" r:id="rId28"/>
    <p:sldId id="1418" r:id="rId29"/>
    <p:sldId id="1081" r:id="rId30"/>
    <p:sldId id="1018" r:id="rId31"/>
    <p:sldId id="1027" r:id="rId32"/>
    <p:sldId id="1024" r:id="rId33"/>
    <p:sldId id="1083" r:id="rId34"/>
    <p:sldId id="264" r:id="rId35"/>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5F738C3-4282-4DD9-AA67-8F9F12FB3705}">
          <p14:sldIdLst>
            <p14:sldId id="262"/>
            <p14:sldId id="258"/>
            <p14:sldId id="1411"/>
          </p14:sldIdLst>
        </p14:section>
        <p14:section name="Corrosion examples" id="{87EE0E42-2E2A-43B1-9363-BCB750BA8176}">
          <p14:sldIdLst>
            <p14:sldId id="333"/>
            <p14:sldId id="701"/>
            <p14:sldId id="587"/>
            <p14:sldId id="1412"/>
            <p14:sldId id="1413"/>
            <p14:sldId id="1416"/>
          </p14:sldIdLst>
        </p14:section>
        <p14:section name="Material replacement challenges" id="{0A4282E8-0CD1-4748-B3FA-D93FD463E427}">
          <p14:sldIdLst>
            <p14:sldId id="1408"/>
            <p14:sldId id="1409"/>
            <p14:sldId id="1414"/>
          </p14:sldIdLst>
        </p14:section>
        <p14:section name="Simulation Approach" id="{A6416FCC-645B-4742-B724-46825B67B21E}">
          <p14:sldIdLst>
            <p14:sldId id="1429"/>
            <p14:sldId id="1417"/>
            <p14:sldId id="1066"/>
            <p14:sldId id="1415"/>
            <p14:sldId id="1076"/>
            <p14:sldId id="1078"/>
            <p14:sldId id="1077"/>
            <p14:sldId id="1071"/>
            <p14:sldId id="1422"/>
            <p14:sldId id="1425"/>
            <p14:sldId id="1022"/>
            <p14:sldId id="1421"/>
            <p14:sldId id="1420"/>
            <p14:sldId id="1423"/>
            <p14:sldId id="1424"/>
          </p14:sldIdLst>
        </p14:section>
        <p14:section name="Verification &amp; Validation" id="{125F3FAE-4EA6-4FE1-A9DC-ED63F2F77796}">
          <p14:sldIdLst>
            <p14:sldId id="1418"/>
            <p14:sldId id="1081"/>
            <p14:sldId id="1018"/>
            <p14:sldId id="1027"/>
            <p14:sldId id="1024"/>
          </p14:sldIdLst>
        </p14:section>
        <p14:section name="Summary" id="{F7FAB63B-9B15-4F41-BC6F-E58829454706}">
          <p14:sldIdLst>
            <p14:sldId id="1083"/>
          </p14:sldIdLst>
        </p14:section>
        <p14:section name="Thank You" id="{2F6537BD-CE26-4516-A56C-D6D434ADD794}">
          <p14:sldIdLst>
            <p14:sldId id="26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161E"/>
    <a:srgbClr val="CE161E"/>
    <a:srgbClr val="CF171E"/>
    <a:srgbClr val="CA62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34" autoAdjust="0"/>
    <p:restoredTop sz="94660"/>
  </p:normalViewPr>
  <p:slideViewPr>
    <p:cSldViewPr snapToGrid="0">
      <p:cViewPr varScale="1">
        <p:scale>
          <a:sx n="84" d="100"/>
          <a:sy n="84" d="100"/>
        </p:scale>
        <p:origin x="559" y="41"/>
      </p:cViewPr>
      <p:guideLst/>
    </p:cSldViewPr>
  </p:slideViewPr>
  <p:notesTextViewPr>
    <p:cViewPr>
      <p:scale>
        <a:sx n="1" d="1"/>
        <a:sy n="1" d="1"/>
      </p:scale>
      <p:origin x="0" y="0"/>
    </p:cViewPr>
  </p:notesTextViewPr>
  <p:sorterViewPr>
    <p:cViewPr>
      <p:scale>
        <a:sx n="150" d="100"/>
        <a:sy n="150" d="100"/>
      </p:scale>
      <p:origin x="0" y="-19134"/>
    </p:cViewPr>
  </p:sorterViewPr>
  <p:notesViewPr>
    <p:cSldViewPr snapToGrid="0">
      <p:cViewPr varScale="1">
        <p:scale>
          <a:sx n="59" d="100"/>
          <a:sy n="59" d="100"/>
        </p:scale>
        <p:origin x="182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10.1.8.21\groupshare\P19_104%20Rowan%20LM-ZnNi\Dipsol%20Data\ZnNi%20Dipsol%20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Efficiency (A/m2)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Lit>
              <c:formatCode>General</c:formatCode>
              <c:ptCount val="5"/>
              <c:pt idx="0">
                <c:v>50</c:v>
              </c:pt>
              <c:pt idx="1">
                <c:v>100</c:v>
              </c:pt>
              <c:pt idx="2">
                <c:v>200</c:v>
              </c:pt>
              <c:pt idx="3">
                <c:v>400</c:v>
              </c:pt>
              <c:pt idx="4">
                <c:v>800</c:v>
              </c:pt>
            </c:numLit>
          </c:xVal>
          <c:yVal>
            <c:numLit>
              <c:formatCode>General</c:formatCode>
              <c:ptCount val="5"/>
              <c:pt idx="0">
                <c:v>53</c:v>
              </c:pt>
              <c:pt idx="1">
                <c:v>47</c:v>
              </c:pt>
              <c:pt idx="2">
                <c:v>42</c:v>
              </c:pt>
              <c:pt idx="3">
                <c:v>37</c:v>
              </c:pt>
              <c:pt idx="4">
                <c:v>28</c:v>
              </c:pt>
            </c:numLit>
          </c:yVal>
          <c:smooth val="0"/>
          <c:extLst>
            <c:ext xmlns:c16="http://schemas.microsoft.com/office/drawing/2014/chart" uri="{C3380CC4-5D6E-409C-BE32-E72D297353CC}">
              <c16:uniqueId val="{00000000-081E-45D3-B22B-DC34C8360C8F}"/>
            </c:ext>
          </c:extLst>
        </c:ser>
        <c:dLbls>
          <c:showLegendKey val="0"/>
          <c:showVal val="0"/>
          <c:showCatName val="0"/>
          <c:showSerName val="0"/>
          <c:showPercent val="0"/>
          <c:showBubbleSize val="0"/>
        </c:dLbls>
        <c:axId val="647071232"/>
        <c:axId val="647073200"/>
      </c:scatterChart>
      <c:valAx>
        <c:axId val="6470712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Current density (A/m2)</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073200"/>
        <c:crosses val="autoZero"/>
        <c:crossBetween val="midCat"/>
      </c:valAx>
      <c:valAx>
        <c:axId val="647073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Efficiency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0712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E954B5DC-B942-4F47-AD4E-D0EF469D298B}" type="datetimeFigureOut">
              <a:rPr lang="en-US" smtClean="0"/>
              <a:t>1/12/2021</a:t>
            </a:fld>
            <a:endParaRPr lang="en-US"/>
          </a:p>
        </p:txBody>
      </p:sp>
      <p:sp>
        <p:nvSpPr>
          <p:cNvPr id="4" name="Footer Placeholder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E94FF86B-8294-44B9-B00E-1AEF52232BCB}" type="slidenum">
              <a:rPr lang="en-US" smtClean="0"/>
              <a:t>‹#›</a:t>
            </a:fld>
            <a:endParaRPr lang="en-US"/>
          </a:p>
        </p:txBody>
      </p:sp>
    </p:spTree>
    <p:extLst>
      <p:ext uri="{BB962C8B-B14F-4D97-AF65-F5344CB8AC3E}">
        <p14:creationId xmlns:p14="http://schemas.microsoft.com/office/powerpoint/2010/main" val="637880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874BD2D2-0636-4588-B8EE-962B315A80A1}" type="datetimeFigureOut">
              <a:rPr lang="en-US" smtClean="0"/>
              <a:t>1/12/2021</a:t>
            </a:fld>
            <a:endParaRPr lang="en-US" dirty="0"/>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1282C6BB-351A-4B12-AB1E-90903925E491}" type="slidenum">
              <a:rPr lang="en-US" smtClean="0"/>
              <a:t>‹#›</a:t>
            </a:fld>
            <a:endParaRPr lang="en-US" dirty="0"/>
          </a:p>
        </p:txBody>
      </p:sp>
    </p:spTree>
    <p:extLst>
      <p:ext uri="{BB962C8B-B14F-4D97-AF65-F5344CB8AC3E}">
        <p14:creationId xmlns:p14="http://schemas.microsoft.com/office/powerpoint/2010/main" val="3348778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33EA8-B556-094D-913D-33A2BD050A05}" type="slidenum">
              <a:rPr lang="en-US" smtClean="0"/>
              <a:t>4</a:t>
            </a:fld>
            <a:endParaRPr lang="en-US"/>
          </a:p>
        </p:txBody>
      </p:sp>
    </p:spTree>
    <p:extLst>
      <p:ext uri="{BB962C8B-B14F-4D97-AF65-F5344CB8AC3E}">
        <p14:creationId xmlns:p14="http://schemas.microsoft.com/office/powerpoint/2010/main" val="1635385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90563"/>
            <a:ext cx="6146800" cy="3457575"/>
          </a:xfrm>
        </p:spPr>
      </p:sp>
      <p:sp>
        <p:nvSpPr>
          <p:cNvPr id="3" name="Notes Placeholder 2"/>
          <p:cNvSpPr>
            <a:spLocks noGrp="1"/>
          </p:cNvSpPr>
          <p:nvPr>
            <p:ph type="body" idx="1"/>
          </p:nvPr>
        </p:nvSpPr>
        <p:spPr/>
        <p:txBody>
          <a:bodyPr/>
          <a:lstStyle/>
          <a:p>
            <a:pPr defTabSz="461909">
              <a:defRPr/>
            </a:pPr>
            <a:endParaRPr lang="en-US" dirty="0"/>
          </a:p>
        </p:txBody>
      </p:sp>
      <p:sp>
        <p:nvSpPr>
          <p:cNvPr id="4" name="Slide Number Placeholder 3"/>
          <p:cNvSpPr>
            <a:spLocks noGrp="1"/>
          </p:cNvSpPr>
          <p:nvPr>
            <p:ph type="sldNum" sz="quarter" idx="10"/>
          </p:nvPr>
        </p:nvSpPr>
        <p:spPr/>
        <p:txBody>
          <a:bodyPr/>
          <a:lstStyle/>
          <a:p>
            <a:fld id="{5E633EA8-B556-094D-913D-33A2BD050A05}" type="slidenum">
              <a:rPr lang="en-US" smtClean="0"/>
              <a:t>6</a:t>
            </a:fld>
            <a:endParaRPr lang="en-US"/>
          </a:p>
        </p:txBody>
      </p:sp>
    </p:spTree>
    <p:extLst>
      <p:ext uri="{BB962C8B-B14F-4D97-AF65-F5344CB8AC3E}">
        <p14:creationId xmlns:p14="http://schemas.microsoft.com/office/powerpoint/2010/main" val="29600073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762041" y="2453856"/>
            <a:ext cx="10914143" cy="1470025"/>
          </a:xfrm>
        </p:spPr>
        <p:txBody>
          <a:bodyPr/>
          <a:lstStyle>
            <a:lvl1pPr algn="l">
              <a:defRPr>
                <a:solidFill>
                  <a:srgbClr val="CF171E"/>
                </a:solidFill>
                <a:latin typeface="Century Gothic" panose="020B0502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762042" y="4089673"/>
            <a:ext cx="10914141" cy="1354575"/>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15" name="Rectangle 14"/>
          <p:cNvSpPr/>
          <p:nvPr userDrawn="1"/>
        </p:nvSpPr>
        <p:spPr>
          <a:xfrm>
            <a:off x="0" y="6669088"/>
            <a:ext cx="12192000" cy="188912"/>
          </a:xfrm>
          <a:prstGeom prst="rect">
            <a:avLst/>
          </a:prstGeom>
          <a:solidFill>
            <a:srgbClr val="CE16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b="1" dirty="0"/>
          </a:p>
        </p:txBody>
      </p:sp>
      <p:sp>
        <p:nvSpPr>
          <p:cNvPr id="17" name="TextBox 16"/>
          <p:cNvSpPr txBox="1">
            <a:spLocks noChangeArrowheads="1"/>
          </p:cNvSpPr>
          <p:nvPr userDrawn="1"/>
        </p:nvSpPr>
        <p:spPr bwMode="auto">
          <a:xfrm>
            <a:off x="0" y="6651159"/>
            <a:ext cx="12192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GB" sz="900" b="1" dirty="0">
                <a:solidFill>
                  <a:schemeClr val="bg1"/>
                </a:solidFill>
              </a:rPr>
              <a:t>The</a:t>
            </a:r>
            <a:r>
              <a:rPr lang="en-GB" sz="900" b="1" baseline="0" dirty="0">
                <a:solidFill>
                  <a:schemeClr val="bg1"/>
                </a:solidFill>
              </a:rPr>
              <a:t> Conference on Advancing Analysis &amp; Simulation in Engineering</a:t>
            </a:r>
            <a:r>
              <a:rPr lang="en-GB" sz="900" b="1" dirty="0">
                <a:solidFill>
                  <a:schemeClr val="bg1"/>
                </a:solidFill>
              </a:rPr>
              <a:t> | CAASE20</a:t>
            </a:r>
          </a:p>
        </p:txBody>
      </p:sp>
      <p:sp>
        <p:nvSpPr>
          <p:cNvPr id="18" name="TextBox 17"/>
          <p:cNvSpPr txBox="1">
            <a:spLocks noChangeArrowheads="1"/>
          </p:cNvSpPr>
          <p:nvPr userDrawn="1"/>
        </p:nvSpPr>
        <p:spPr bwMode="auto">
          <a:xfrm>
            <a:off x="406401" y="6648128"/>
            <a:ext cx="22277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GB" sz="900" b="1" dirty="0">
                <a:solidFill>
                  <a:schemeClr val="bg1"/>
                </a:solidFill>
              </a:rPr>
              <a:t>nafems.org/caase20</a:t>
            </a:r>
          </a:p>
        </p:txBody>
      </p:sp>
      <p:sp>
        <p:nvSpPr>
          <p:cNvPr id="16" name="TextBox 15"/>
          <p:cNvSpPr txBox="1">
            <a:spLocks noChangeArrowheads="1"/>
          </p:cNvSpPr>
          <p:nvPr userDrawn="1"/>
        </p:nvSpPr>
        <p:spPr bwMode="auto">
          <a:xfrm>
            <a:off x="9790067" y="6669088"/>
            <a:ext cx="22277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GB" sz="900" b="1" dirty="0">
                <a:solidFill>
                  <a:schemeClr val="bg1"/>
                </a:solidFill>
              </a:rPr>
              <a:t>June 16</a:t>
            </a:r>
            <a:r>
              <a:rPr lang="en-GB" sz="900" b="1" baseline="30000" dirty="0">
                <a:solidFill>
                  <a:schemeClr val="bg1"/>
                </a:solidFill>
              </a:rPr>
              <a:t>th</a:t>
            </a:r>
            <a:r>
              <a:rPr lang="en-GB" sz="900" b="1" dirty="0">
                <a:solidFill>
                  <a:schemeClr val="bg1"/>
                </a:solidFill>
              </a:rPr>
              <a:t> – 18</a:t>
            </a:r>
            <a:r>
              <a:rPr lang="en-GB" sz="900" b="1" baseline="30000" dirty="0">
                <a:solidFill>
                  <a:schemeClr val="bg1"/>
                </a:solidFill>
              </a:rPr>
              <a:t>th</a:t>
            </a:r>
            <a:r>
              <a:rPr lang="en-GB" sz="900" b="1" dirty="0">
                <a:solidFill>
                  <a:schemeClr val="bg1"/>
                </a:solidFill>
              </a:rPr>
              <a:t> | Virtual Conference</a:t>
            </a:r>
          </a:p>
        </p:txBody>
      </p:sp>
      <p:pic>
        <p:nvPicPr>
          <p:cNvPr id="5" name="Picture 4" descr="A close up of text on a white background&#10;&#10;Description automatically generated">
            <a:extLst>
              <a:ext uri="{FF2B5EF4-FFF2-40B4-BE49-F238E27FC236}">
                <a16:creationId xmlns:a16="http://schemas.microsoft.com/office/drawing/2014/main" id="{B7286826-1912-4631-A84C-82EAECF1BD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44246" y="36391"/>
            <a:ext cx="3081251" cy="1300433"/>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FDAE08B4-631E-45C3-A508-242CD49151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942" y="110382"/>
            <a:ext cx="2867891" cy="881416"/>
          </a:xfrm>
          <a:prstGeom prst="rect">
            <a:avLst/>
          </a:prstGeom>
        </p:spPr>
      </p:pic>
    </p:spTree>
    <p:extLst>
      <p:ext uri="{BB962C8B-B14F-4D97-AF65-F5344CB8AC3E}">
        <p14:creationId xmlns:p14="http://schemas.microsoft.com/office/powerpoint/2010/main" val="297423539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l="38672" b="41303"/>
          <a:stretch/>
        </p:blipFill>
        <p:spPr>
          <a:xfrm rot="16200000">
            <a:off x="8901181" y="822912"/>
            <a:ext cx="4123424" cy="2477597"/>
          </a:xfrm>
          <a:prstGeom prst="rect">
            <a:avLst/>
          </a:prstGeom>
        </p:spPr>
      </p:pic>
      <p:sp>
        <p:nvSpPr>
          <p:cNvPr id="2" name="Title 1"/>
          <p:cNvSpPr>
            <a:spLocks noGrp="1"/>
          </p:cNvSpPr>
          <p:nvPr>
            <p:ph type="title"/>
          </p:nvPr>
        </p:nvSpPr>
        <p:spPr>
          <a:xfrm>
            <a:off x="597878" y="274637"/>
            <a:ext cx="10618012" cy="1143000"/>
          </a:xfrm>
        </p:spPr>
        <p:txBody>
          <a:bodyPr>
            <a:normAutofit/>
          </a:bodyPr>
          <a:lstStyle>
            <a:lvl1pPr algn="l" defTabSz="914400" rtl="0" eaLnBrk="1" latinLnBrk="0" hangingPunct="1">
              <a:spcBef>
                <a:spcPct val="0"/>
              </a:spcBef>
              <a:buNone/>
              <a:defRPr lang="en-GB" sz="3600" kern="1200" dirty="0">
                <a:solidFill>
                  <a:srgbClr val="D72929"/>
                </a:solidFill>
                <a:latin typeface="Century Gothic" pitchFamily="34" charset="0"/>
                <a:ea typeface="+mj-ea"/>
                <a:cs typeface="+mj-cs"/>
              </a:defRPr>
            </a:lvl1pPr>
          </a:lstStyle>
          <a:p>
            <a:r>
              <a:rPr lang="en-US" dirty="0"/>
              <a:t>Click to edit Master title style</a:t>
            </a:r>
            <a:endParaRPr lang="en-GB" dirty="0"/>
          </a:p>
        </p:txBody>
      </p:sp>
      <p:sp>
        <p:nvSpPr>
          <p:cNvPr id="3" name="Content Placeholder 2"/>
          <p:cNvSpPr>
            <a:spLocks noGrp="1"/>
          </p:cNvSpPr>
          <p:nvPr>
            <p:ph idx="1"/>
          </p:nvPr>
        </p:nvSpPr>
        <p:spPr>
          <a:xfrm>
            <a:off x="597877" y="1600202"/>
            <a:ext cx="10984523"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a:xfrm>
            <a:off x="5570427" y="6343133"/>
            <a:ext cx="1165920" cy="365125"/>
          </a:xfrm>
        </p:spPr>
        <p:txBody>
          <a:bodyPr/>
          <a:lstStyle>
            <a:lvl1pPr algn="ctr">
              <a:defRPr/>
            </a:lvl1pPr>
          </a:lstStyle>
          <a:p>
            <a:fld id="{33E9EC35-AD31-4AB2-93A8-D6F93F11AE10}" type="slidenum">
              <a:rPr lang="en-GB" smtClean="0"/>
              <a:pPr/>
              <a:t>‹#›</a:t>
            </a:fld>
            <a:endParaRPr lang="en-GB" dirty="0"/>
          </a:p>
        </p:txBody>
      </p:sp>
      <p:sp>
        <p:nvSpPr>
          <p:cNvPr id="10" name="Rectangle 9">
            <a:extLst>
              <a:ext uri="{FF2B5EF4-FFF2-40B4-BE49-F238E27FC236}">
                <a16:creationId xmlns:a16="http://schemas.microsoft.com/office/drawing/2014/main" id="{AC89C2C4-EA1F-4599-BEC1-6C614190090E}"/>
              </a:ext>
            </a:extLst>
          </p:cNvPr>
          <p:cNvSpPr/>
          <p:nvPr userDrawn="1"/>
        </p:nvSpPr>
        <p:spPr>
          <a:xfrm>
            <a:off x="0" y="6669088"/>
            <a:ext cx="12192000" cy="188912"/>
          </a:xfrm>
          <a:prstGeom prst="rect">
            <a:avLst/>
          </a:prstGeom>
          <a:solidFill>
            <a:srgbClr val="CE16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b="1" dirty="0"/>
          </a:p>
        </p:txBody>
      </p:sp>
      <p:sp>
        <p:nvSpPr>
          <p:cNvPr id="15" name="TextBox 14">
            <a:extLst>
              <a:ext uri="{FF2B5EF4-FFF2-40B4-BE49-F238E27FC236}">
                <a16:creationId xmlns:a16="http://schemas.microsoft.com/office/drawing/2014/main" id="{C294BBD1-8316-4B2F-8E75-A8346AE52E0B}"/>
              </a:ext>
            </a:extLst>
          </p:cNvPr>
          <p:cNvSpPr txBox="1">
            <a:spLocks noChangeArrowheads="1"/>
          </p:cNvSpPr>
          <p:nvPr userDrawn="1"/>
        </p:nvSpPr>
        <p:spPr bwMode="auto">
          <a:xfrm>
            <a:off x="0" y="6651159"/>
            <a:ext cx="12192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GB" sz="900" b="1" dirty="0">
                <a:solidFill>
                  <a:schemeClr val="bg1"/>
                </a:solidFill>
              </a:rPr>
              <a:t>The</a:t>
            </a:r>
            <a:r>
              <a:rPr lang="en-GB" sz="900" b="1" baseline="0" dirty="0">
                <a:solidFill>
                  <a:schemeClr val="bg1"/>
                </a:solidFill>
              </a:rPr>
              <a:t> Conference on Advancing Analysis &amp; Simulation in Engineering</a:t>
            </a:r>
            <a:r>
              <a:rPr lang="en-GB" sz="900" b="1" dirty="0">
                <a:solidFill>
                  <a:schemeClr val="bg1"/>
                </a:solidFill>
              </a:rPr>
              <a:t> | CAASE20</a:t>
            </a:r>
          </a:p>
        </p:txBody>
      </p:sp>
      <p:sp>
        <p:nvSpPr>
          <p:cNvPr id="16" name="TextBox 15">
            <a:extLst>
              <a:ext uri="{FF2B5EF4-FFF2-40B4-BE49-F238E27FC236}">
                <a16:creationId xmlns:a16="http://schemas.microsoft.com/office/drawing/2014/main" id="{E6FAEAF5-A049-4FAB-B237-681569ED3759}"/>
              </a:ext>
            </a:extLst>
          </p:cNvPr>
          <p:cNvSpPr txBox="1">
            <a:spLocks noChangeArrowheads="1"/>
          </p:cNvSpPr>
          <p:nvPr userDrawn="1"/>
        </p:nvSpPr>
        <p:spPr bwMode="auto">
          <a:xfrm>
            <a:off x="406401" y="6648128"/>
            <a:ext cx="22277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GB" sz="900" b="1" dirty="0">
                <a:solidFill>
                  <a:schemeClr val="bg1"/>
                </a:solidFill>
              </a:rPr>
              <a:t>nafems.org/caase20</a:t>
            </a:r>
          </a:p>
        </p:txBody>
      </p:sp>
      <p:sp>
        <p:nvSpPr>
          <p:cNvPr id="17" name="TextBox 16">
            <a:extLst>
              <a:ext uri="{FF2B5EF4-FFF2-40B4-BE49-F238E27FC236}">
                <a16:creationId xmlns:a16="http://schemas.microsoft.com/office/drawing/2014/main" id="{5943D439-4224-4CA0-8360-8227AA35F760}"/>
              </a:ext>
            </a:extLst>
          </p:cNvPr>
          <p:cNvSpPr txBox="1">
            <a:spLocks noChangeArrowheads="1"/>
          </p:cNvSpPr>
          <p:nvPr userDrawn="1"/>
        </p:nvSpPr>
        <p:spPr bwMode="auto">
          <a:xfrm>
            <a:off x="9790067" y="6669088"/>
            <a:ext cx="22277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GB" sz="900" b="1" dirty="0">
                <a:solidFill>
                  <a:schemeClr val="bg1"/>
                </a:solidFill>
              </a:rPr>
              <a:t>June 16</a:t>
            </a:r>
            <a:r>
              <a:rPr lang="en-GB" sz="900" b="1" baseline="30000" dirty="0">
                <a:solidFill>
                  <a:schemeClr val="bg1"/>
                </a:solidFill>
              </a:rPr>
              <a:t>th</a:t>
            </a:r>
            <a:r>
              <a:rPr lang="en-GB" sz="900" b="1" dirty="0">
                <a:solidFill>
                  <a:schemeClr val="bg1"/>
                </a:solidFill>
              </a:rPr>
              <a:t> – 18</a:t>
            </a:r>
            <a:r>
              <a:rPr lang="en-GB" sz="900" b="1" baseline="30000" dirty="0">
                <a:solidFill>
                  <a:schemeClr val="bg1"/>
                </a:solidFill>
              </a:rPr>
              <a:t>th</a:t>
            </a:r>
            <a:r>
              <a:rPr lang="en-GB" sz="900" b="1" dirty="0">
                <a:solidFill>
                  <a:schemeClr val="bg1"/>
                </a:solidFill>
              </a:rPr>
              <a:t> | Virtual Conference</a:t>
            </a:r>
          </a:p>
        </p:txBody>
      </p:sp>
      <p:pic>
        <p:nvPicPr>
          <p:cNvPr id="11" name="Picture 10" descr="A picture containing drawing&#10;&#10;Description automatically generated">
            <a:extLst>
              <a:ext uri="{FF2B5EF4-FFF2-40B4-BE49-F238E27FC236}">
                <a16:creationId xmlns:a16="http://schemas.microsoft.com/office/drawing/2014/main" id="{7AE34140-75C6-4008-BA2D-DD5D8911B7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1829" y="92072"/>
            <a:ext cx="1335990" cy="410602"/>
          </a:xfrm>
          <a:prstGeom prst="rect">
            <a:avLst/>
          </a:prstGeom>
        </p:spPr>
      </p:pic>
    </p:spTree>
    <p:extLst>
      <p:ext uri="{BB962C8B-B14F-4D97-AF65-F5344CB8AC3E}">
        <p14:creationId xmlns:p14="http://schemas.microsoft.com/office/powerpoint/2010/main" val="3070546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l="38672" b="41303"/>
          <a:stretch/>
        </p:blipFill>
        <p:spPr>
          <a:xfrm rot="16200000">
            <a:off x="8901181" y="822912"/>
            <a:ext cx="4123424" cy="2477597"/>
          </a:xfrm>
          <a:prstGeom prst="rect">
            <a:avLst/>
          </a:prstGeom>
        </p:spPr>
      </p:pic>
      <p:sp>
        <p:nvSpPr>
          <p:cNvPr id="2" name="Title 1"/>
          <p:cNvSpPr>
            <a:spLocks noGrp="1"/>
          </p:cNvSpPr>
          <p:nvPr>
            <p:ph type="title"/>
          </p:nvPr>
        </p:nvSpPr>
        <p:spPr/>
        <p:txBody>
          <a:bodyPr>
            <a:normAutofit/>
          </a:bodyPr>
          <a:lstStyle>
            <a:lvl1pPr>
              <a:defRPr sz="3600"/>
            </a:lvl1pPr>
          </a:lstStyle>
          <a:p>
            <a:r>
              <a:rPr lang="en-US" dirty="0"/>
              <a:t>Click to edit Master title style</a:t>
            </a:r>
            <a:endParaRPr lang="en-GB" dirty="0"/>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5"/>
          <p:cNvSpPr>
            <a:spLocks noGrp="1"/>
          </p:cNvSpPr>
          <p:nvPr>
            <p:ph type="sldNum" sz="quarter" idx="12"/>
          </p:nvPr>
        </p:nvSpPr>
        <p:spPr>
          <a:xfrm>
            <a:off x="5570427" y="6343133"/>
            <a:ext cx="1165920" cy="365125"/>
          </a:xfrm>
        </p:spPr>
        <p:txBody>
          <a:bodyPr/>
          <a:lstStyle>
            <a:lvl1pPr algn="ctr">
              <a:defRPr/>
            </a:lvl1pPr>
          </a:lstStyle>
          <a:p>
            <a:fld id="{33E9EC35-AD31-4AB2-93A8-D6F93F11AE10}" type="slidenum">
              <a:rPr lang="en-GB" smtClean="0"/>
              <a:pPr/>
              <a:t>‹#›</a:t>
            </a:fld>
            <a:endParaRPr lang="en-GB" dirty="0"/>
          </a:p>
        </p:txBody>
      </p:sp>
      <p:sp>
        <p:nvSpPr>
          <p:cNvPr id="15" name="Rectangle 14">
            <a:extLst>
              <a:ext uri="{FF2B5EF4-FFF2-40B4-BE49-F238E27FC236}">
                <a16:creationId xmlns:a16="http://schemas.microsoft.com/office/drawing/2014/main" id="{0BA52B65-A07B-4351-BD5F-2E6209FCD6D5}"/>
              </a:ext>
            </a:extLst>
          </p:cNvPr>
          <p:cNvSpPr/>
          <p:nvPr userDrawn="1"/>
        </p:nvSpPr>
        <p:spPr>
          <a:xfrm>
            <a:off x="0" y="6669088"/>
            <a:ext cx="12192000" cy="188912"/>
          </a:xfrm>
          <a:prstGeom prst="rect">
            <a:avLst/>
          </a:prstGeom>
          <a:solidFill>
            <a:srgbClr val="CE16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b="1" dirty="0"/>
          </a:p>
        </p:txBody>
      </p:sp>
      <p:sp>
        <p:nvSpPr>
          <p:cNvPr id="16" name="TextBox 15">
            <a:extLst>
              <a:ext uri="{FF2B5EF4-FFF2-40B4-BE49-F238E27FC236}">
                <a16:creationId xmlns:a16="http://schemas.microsoft.com/office/drawing/2014/main" id="{C51175B8-2402-4A50-868C-F03694D6727B}"/>
              </a:ext>
            </a:extLst>
          </p:cNvPr>
          <p:cNvSpPr txBox="1">
            <a:spLocks noChangeArrowheads="1"/>
          </p:cNvSpPr>
          <p:nvPr userDrawn="1"/>
        </p:nvSpPr>
        <p:spPr bwMode="auto">
          <a:xfrm>
            <a:off x="0" y="6651159"/>
            <a:ext cx="12192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GB" sz="900" b="1" dirty="0">
                <a:solidFill>
                  <a:schemeClr val="bg1"/>
                </a:solidFill>
              </a:rPr>
              <a:t>The</a:t>
            </a:r>
            <a:r>
              <a:rPr lang="en-GB" sz="900" b="1" baseline="0" dirty="0">
                <a:solidFill>
                  <a:schemeClr val="bg1"/>
                </a:solidFill>
              </a:rPr>
              <a:t> Conference on Advancing Analysis &amp; Simulation in Engineering</a:t>
            </a:r>
            <a:r>
              <a:rPr lang="en-GB" sz="900" b="1" dirty="0">
                <a:solidFill>
                  <a:schemeClr val="bg1"/>
                </a:solidFill>
              </a:rPr>
              <a:t> | CAASE20</a:t>
            </a:r>
          </a:p>
        </p:txBody>
      </p:sp>
      <p:sp>
        <p:nvSpPr>
          <p:cNvPr id="17" name="TextBox 16">
            <a:extLst>
              <a:ext uri="{FF2B5EF4-FFF2-40B4-BE49-F238E27FC236}">
                <a16:creationId xmlns:a16="http://schemas.microsoft.com/office/drawing/2014/main" id="{A8D75186-3393-4DED-93F2-90EB2D1A9332}"/>
              </a:ext>
            </a:extLst>
          </p:cNvPr>
          <p:cNvSpPr txBox="1">
            <a:spLocks noChangeArrowheads="1"/>
          </p:cNvSpPr>
          <p:nvPr userDrawn="1"/>
        </p:nvSpPr>
        <p:spPr bwMode="auto">
          <a:xfrm>
            <a:off x="406401" y="6648128"/>
            <a:ext cx="22277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GB" sz="900" b="1" dirty="0">
                <a:solidFill>
                  <a:schemeClr val="bg1"/>
                </a:solidFill>
              </a:rPr>
              <a:t>nafems.org/caase20</a:t>
            </a:r>
          </a:p>
        </p:txBody>
      </p:sp>
      <p:sp>
        <p:nvSpPr>
          <p:cNvPr id="18" name="TextBox 17">
            <a:extLst>
              <a:ext uri="{FF2B5EF4-FFF2-40B4-BE49-F238E27FC236}">
                <a16:creationId xmlns:a16="http://schemas.microsoft.com/office/drawing/2014/main" id="{43B6EF1C-1855-45F0-92C9-60DD46FBCE9A}"/>
              </a:ext>
            </a:extLst>
          </p:cNvPr>
          <p:cNvSpPr txBox="1">
            <a:spLocks noChangeArrowheads="1"/>
          </p:cNvSpPr>
          <p:nvPr userDrawn="1"/>
        </p:nvSpPr>
        <p:spPr bwMode="auto">
          <a:xfrm>
            <a:off x="9790067" y="6669088"/>
            <a:ext cx="22277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GB" sz="900" b="1" dirty="0">
                <a:solidFill>
                  <a:schemeClr val="bg1"/>
                </a:solidFill>
              </a:rPr>
              <a:t>June 16</a:t>
            </a:r>
            <a:r>
              <a:rPr lang="en-GB" sz="900" b="1" baseline="30000" dirty="0">
                <a:solidFill>
                  <a:schemeClr val="bg1"/>
                </a:solidFill>
              </a:rPr>
              <a:t>th</a:t>
            </a:r>
            <a:r>
              <a:rPr lang="en-GB" sz="900" b="1" dirty="0">
                <a:solidFill>
                  <a:schemeClr val="bg1"/>
                </a:solidFill>
              </a:rPr>
              <a:t> – 18</a:t>
            </a:r>
            <a:r>
              <a:rPr lang="en-GB" sz="900" b="1" baseline="30000" dirty="0">
                <a:solidFill>
                  <a:schemeClr val="bg1"/>
                </a:solidFill>
              </a:rPr>
              <a:t>th</a:t>
            </a:r>
            <a:r>
              <a:rPr lang="en-GB" sz="900" b="1" dirty="0">
                <a:solidFill>
                  <a:schemeClr val="bg1"/>
                </a:solidFill>
              </a:rPr>
              <a:t> | Virtual Conference</a:t>
            </a:r>
          </a:p>
        </p:txBody>
      </p:sp>
      <p:pic>
        <p:nvPicPr>
          <p:cNvPr id="11" name="Picture 10" descr="A picture containing drawing&#10;&#10;Description automatically generated">
            <a:extLst>
              <a:ext uri="{FF2B5EF4-FFF2-40B4-BE49-F238E27FC236}">
                <a16:creationId xmlns:a16="http://schemas.microsoft.com/office/drawing/2014/main" id="{6C56EE18-F70B-4C60-8B15-A562526E75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1829" y="92072"/>
            <a:ext cx="1335990" cy="410602"/>
          </a:xfrm>
          <a:prstGeom prst="rect">
            <a:avLst/>
          </a:prstGeom>
        </p:spPr>
      </p:pic>
    </p:spTree>
    <p:extLst>
      <p:ext uri="{BB962C8B-B14F-4D97-AF65-F5344CB8AC3E}">
        <p14:creationId xmlns:p14="http://schemas.microsoft.com/office/powerpoint/2010/main" val="931651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val="0"/>
              </a:ext>
            </a:extLst>
          </a:blip>
          <a:srcRect l="38672" b="41303"/>
          <a:stretch/>
        </p:blipFill>
        <p:spPr>
          <a:xfrm rot="16200000">
            <a:off x="8901181" y="822912"/>
            <a:ext cx="4123424" cy="2477597"/>
          </a:xfrm>
          <a:prstGeom prst="rect">
            <a:avLst/>
          </a:prstGeom>
        </p:spPr>
      </p:pic>
      <p:sp>
        <p:nvSpPr>
          <p:cNvPr id="2" name="Title 1"/>
          <p:cNvSpPr>
            <a:spLocks noGrp="1"/>
          </p:cNvSpPr>
          <p:nvPr>
            <p:ph type="title"/>
          </p:nvPr>
        </p:nvSpPr>
        <p:spPr/>
        <p:txBody>
          <a:bodyPr>
            <a:normAutofit/>
          </a:bodyPr>
          <a:lstStyle>
            <a:lvl1pPr>
              <a:defRPr sz="3600"/>
            </a:lvl1pPr>
          </a:lstStyle>
          <a:p>
            <a:r>
              <a:rPr lang="en-US" dirty="0"/>
              <a:t>Click to edit Master title style</a:t>
            </a:r>
            <a:endParaRPr lang="en-GB" dirty="0"/>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Number Placeholder 5"/>
          <p:cNvSpPr>
            <a:spLocks noGrp="1"/>
          </p:cNvSpPr>
          <p:nvPr>
            <p:ph type="sldNum" sz="quarter" idx="12"/>
          </p:nvPr>
        </p:nvSpPr>
        <p:spPr>
          <a:xfrm>
            <a:off x="5570427" y="6343133"/>
            <a:ext cx="1165920" cy="365125"/>
          </a:xfrm>
        </p:spPr>
        <p:txBody>
          <a:bodyPr/>
          <a:lstStyle>
            <a:lvl1pPr algn="ctr">
              <a:defRPr/>
            </a:lvl1pPr>
          </a:lstStyle>
          <a:p>
            <a:fld id="{33E9EC35-AD31-4AB2-93A8-D6F93F11AE10}" type="slidenum">
              <a:rPr lang="en-GB" smtClean="0"/>
              <a:pPr/>
              <a:t>‹#›</a:t>
            </a:fld>
            <a:endParaRPr lang="en-GB" dirty="0"/>
          </a:p>
        </p:txBody>
      </p:sp>
      <p:sp>
        <p:nvSpPr>
          <p:cNvPr id="17" name="Rectangle 16">
            <a:extLst>
              <a:ext uri="{FF2B5EF4-FFF2-40B4-BE49-F238E27FC236}">
                <a16:creationId xmlns:a16="http://schemas.microsoft.com/office/drawing/2014/main" id="{EF08822C-D8D3-461D-A897-92F8D40F4B1A}"/>
              </a:ext>
            </a:extLst>
          </p:cNvPr>
          <p:cNvSpPr/>
          <p:nvPr userDrawn="1"/>
        </p:nvSpPr>
        <p:spPr>
          <a:xfrm>
            <a:off x="0" y="6669088"/>
            <a:ext cx="12192000" cy="188912"/>
          </a:xfrm>
          <a:prstGeom prst="rect">
            <a:avLst/>
          </a:prstGeom>
          <a:solidFill>
            <a:srgbClr val="CE16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b="1" dirty="0"/>
          </a:p>
        </p:txBody>
      </p:sp>
      <p:sp>
        <p:nvSpPr>
          <p:cNvPr id="18" name="TextBox 17">
            <a:extLst>
              <a:ext uri="{FF2B5EF4-FFF2-40B4-BE49-F238E27FC236}">
                <a16:creationId xmlns:a16="http://schemas.microsoft.com/office/drawing/2014/main" id="{E9CA793E-F060-4FCE-A199-922E1983DB6E}"/>
              </a:ext>
            </a:extLst>
          </p:cNvPr>
          <p:cNvSpPr txBox="1">
            <a:spLocks noChangeArrowheads="1"/>
          </p:cNvSpPr>
          <p:nvPr userDrawn="1"/>
        </p:nvSpPr>
        <p:spPr bwMode="auto">
          <a:xfrm>
            <a:off x="0" y="6651159"/>
            <a:ext cx="12192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GB" sz="900" b="1" dirty="0">
                <a:solidFill>
                  <a:schemeClr val="bg1"/>
                </a:solidFill>
              </a:rPr>
              <a:t>The</a:t>
            </a:r>
            <a:r>
              <a:rPr lang="en-GB" sz="900" b="1" baseline="0" dirty="0">
                <a:solidFill>
                  <a:schemeClr val="bg1"/>
                </a:solidFill>
              </a:rPr>
              <a:t> Conference on Advancing Analysis &amp; Simulation in Engineering</a:t>
            </a:r>
            <a:r>
              <a:rPr lang="en-GB" sz="900" b="1" dirty="0">
                <a:solidFill>
                  <a:schemeClr val="bg1"/>
                </a:solidFill>
              </a:rPr>
              <a:t> | CAASE20</a:t>
            </a:r>
          </a:p>
        </p:txBody>
      </p:sp>
      <p:sp>
        <p:nvSpPr>
          <p:cNvPr id="19" name="TextBox 18">
            <a:extLst>
              <a:ext uri="{FF2B5EF4-FFF2-40B4-BE49-F238E27FC236}">
                <a16:creationId xmlns:a16="http://schemas.microsoft.com/office/drawing/2014/main" id="{C4F790C0-F652-4226-B515-2402BC471C59}"/>
              </a:ext>
            </a:extLst>
          </p:cNvPr>
          <p:cNvSpPr txBox="1">
            <a:spLocks noChangeArrowheads="1"/>
          </p:cNvSpPr>
          <p:nvPr userDrawn="1"/>
        </p:nvSpPr>
        <p:spPr bwMode="auto">
          <a:xfrm>
            <a:off x="406401" y="6648128"/>
            <a:ext cx="22277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GB" sz="900" b="1" dirty="0">
                <a:solidFill>
                  <a:schemeClr val="bg1"/>
                </a:solidFill>
              </a:rPr>
              <a:t>nafems.org/caase20</a:t>
            </a:r>
          </a:p>
        </p:txBody>
      </p:sp>
      <p:sp>
        <p:nvSpPr>
          <p:cNvPr id="20" name="TextBox 19">
            <a:extLst>
              <a:ext uri="{FF2B5EF4-FFF2-40B4-BE49-F238E27FC236}">
                <a16:creationId xmlns:a16="http://schemas.microsoft.com/office/drawing/2014/main" id="{D7415C87-34C1-4D18-B496-55186CB9497D}"/>
              </a:ext>
            </a:extLst>
          </p:cNvPr>
          <p:cNvSpPr txBox="1">
            <a:spLocks noChangeArrowheads="1"/>
          </p:cNvSpPr>
          <p:nvPr userDrawn="1"/>
        </p:nvSpPr>
        <p:spPr bwMode="auto">
          <a:xfrm>
            <a:off x="9790067" y="6669088"/>
            <a:ext cx="22277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GB" sz="900" b="1" dirty="0">
                <a:solidFill>
                  <a:schemeClr val="bg1"/>
                </a:solidFill>
              </a:rPr>
              <a:t>June 16</a:t>
            </a:r>
            <a:r>
              <a:rPr lang="en-GB" sz="900" b="1" baseline="30000" dirty="0">
                <a:solidFill>
                  <a:schemeClr val="bg1"/>
                </a:solidFill>
              </a:rPr>
              <a:t>th</a:t>
            </a:r>
            <a:r>
              <a:rPr lang="en-GB" sz="900" b="1" dirty="0">
                <a:solidFill>
                  <a:schemeClr val="bg1"/>
                </a:solidFill>
              </a:rPr>
              <a:t> – 18</a:t>
            </a:r>
            <a:r>
              <a:rPr lang="en-GB" sz="900" b="1" baseline="30000" dirty="0">
                <a:solidFill>
                  <a:schemeClr val="bg1"/>
                </a:solidFill>
              </a:rPr>
              <a:t>th</a:t>
            </a:r>
            <a:r>
              <a:rPr lang="en-GB" sz="900" b="1" dirty="0">
                <a:solidFill>
                  <a:schemeClr val="bg1"/>
                </a:solidFill>
              </a:rPr>
              <a:t> | Virtual Conference</a:t>
            </a:r>
          </a:p>
        </p:txBody>
      </p:sp>
      <p:pic>
        <p:nvPicPr>
          <p:cNvPr id="13" name="Picture 12" descr="A picture containing drawing&#10;&#10;Description automatically generated">
            <a:extLst>
              <a:ext uri="{FF2B5EF4-FFF2-40B4-BE49-F238E27FC236}">
                <a16:creationId xmlns:a16="http://schemas.microsoft.com/office/drawing/2014/main" id="{1F4A0926-D094-43A9-83F7-E73D681EB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1829" y="92072"/>
            <a:ext cx="1335990" cy="410602"/>
          </a:xfrm>
          <a:prstGeom prst="rect">
            <a:avLst/>
          </a:prstGeom>
        </p:spPr>
      </p:pic>
    </p:spTree>
    <p:extLst>
      <p:ext uri="{BB962C8B-B14F-4D97-AF65-F5344CB8AC3E}">
        <p14:creationId xmlns:p14="http://schemas.microsoft.com/office/powerpoint/2010/main" val="1583219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2" name="Picture 31"/>
          <p:cNvPicPr>
            <a:picLocks noChangeAspect="1"/>
          </p:cNvPicPr>
          <p:nvPr userDrawn="1"/>
        </p:nvPicPr>
        <p:blipFill rotWithShape="1">
          <a:blip r:embed="rId2" cstate="print">
            <a:extLst>
              <a:ext uri="{28A0092B-C50C-407E-A947-70E740481C1C}">
                <a14:useLocalDpi xmlns:a14="http://schemas.microsoft.com/office/drawing/2010/main" val="0"/>
              </a:ext>
            </a:extLst>
          </a:blip>
          <a:srcRect l="38672" b="41303"/>
          <a:stretch/>
        </p:blipFill>
        <p:spPr>
          <a:xfrm rot="16200000">
            <a:off x="8901181" y="822912"/>
            <a:ext cx="4123424" cy="2477597"/>
          </a:xfrm>
          <a:prstGeom prst="rect">
            <a:avLst/>
          </a:prstGeom>
        </p:spPr>
      </p:pic>
      <p:sp>
        <p:nvSpPr>
          <p:cNvPr id="3" name="Text Placeholder 2"/>
          <p:cNvSpPr>
            <a:spLocks noGrp="1"/>
          </p:cNvSpPr>
          <p:nvPr>
            <p:ph type="body" idx="1"/>
          </p:nvPr>
        </p:nvSpPr>
        <p:spPr>
          <a:xfrm>
            <a:off x="971787" y="4540611"/>
            <a:ext cx="10363200" cy="816393"/>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Slide Number Placeholder 5"/>
          <p:cNvSpPr>
            <a:spLocks noGrp="1"/>
          </p:cNvSpPr>
          <p:nvPr>
            <p:ph type="sldNum" sz="quarter" idx="12"/>
          </p:nvPr>
        </p:nvSpPr>
        <p:spPr>
          <a:xfrm>
            <a:off x="5570427" y="6343133"/>
            <a:ext cx="1165920" cy="365125"/>
          </a:xfrm>
        </p:spPr>
        <p:txBody>
          <a:bodyPr/>
          <a:lstStyle>
            <a:lvl1pPr algn="ctr">
              <a:defRPr/>
            </a:lvl1pPr>
          </a:lstStyle>
          <a:p>
            <a:fld id="{33E9EC35-AD31-4AB2-93A8-D6F93F11AE10}" type="slidenum">
              <a:rPr lang="en-GB" smtClean="0"/>
              <a:pPr/>
              <a:t>‹#›</a:t>
            </a:fld>
            <a:endParaRPr lang="en-GB" dirty="0"/>
          </a:p>
        </p:txBody>
      </p:sp>
      <p:sp>
        <p:nvSpPr>
          <p:cNvPr id="13" name="Title 1"/>
          <p:cNvSpPr>
            <a:spLocks noGrp="1"/>
          </p:cNvSpPr>
          <p:nvPr>
            <p:ph type="ctrTitle"/>
          </p:nvPr>
        </p:nvSpPr>
        <p:spPr>
          <a:xfrm>
            <a:off x="971787" y="3046595"/>
            <a:ext cx="10363200" cy="1470025"/>
          </a:xfrm>
        </p:spPr>
        <p:txBody>
          <a:bodyPr>
            <a:normAutofit/>
          </a:bodyPr>
          <a:lstStyle>
            <a:lvl1pPr algn="l">
              <a:defRPr sz="4000">
                <a:solidFill>
                  <a:srgbClr val="CF171E"/>
                </a:solidFill>
                <a:latin typeface="Century Gothic" panose="020B0502020202020204" pitchFamily="34" charset="0"/>
              </a:defRPr>
            </a:lvl1pPr>
          </a:lstStyle>
          <a:p>
            <a:r>
              <a:rPr lang="en-US" dirty="0"/>
              <a:t>Click to edit Master title style</a:t>
            </a:r>
            <a:endParaRPr lang="en-GB" dirty="0"/>
          </a:p>
        </p:txBody>
      </p:sp>
      <p:sp>
        <p:nvSpPr>
          <p:cNvPr id="15" name="Rectangle 14">
            <a:extLst>
              <a:ext uri="{FF2B5EF4-FFF2-40B4-BE49-F238E27FC236}">
                <a16:creationId xmlns:a16="http://schemas.microsoft.com/office/drawing/2014/main" id="{E8C93C19-67B8-4FE2-966B-8904CFF1FC20}"/>
              </a:ext>
            </a:extLst>
          </p:cNvPr>
          <p:cNvSpPr/>
          <p:nvPr userDrawn="1"/>
        </p:nvSpPr>
        <p:spPr>
          <a:xfrm>
            <a:off x="0" y="6669088"/>
            <a:ext cx="12192000" cy="188912"/>
          </a:xfrm>
          <a:prstGeom prst="rect">
            <a:avLst/>
          </a:prstGeom>
          <a:solidFill>
            <a:srgbClr val="CE16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b="1" dirty="0"/>
          </a:p>
        </p:txBody>
      </p:sp>
      <p:sp>
        <p:nvSpPr>
          <p:cNvPr id="16" name="TextBox 15">
            <a:extLst>
              <a:ext uri="{FF2B5EF4-FFF2-40B4-BE49-F238E27FC236}">
                <a16:creationId xmlns:a16="http://schemas.microsoft.com/office/drawing/2014/main" id="{39865539-70CE-4D27-A316-6DC1D7453DFD}"/>
              </a:ext>
            </a:extLst>
          </p:cNvPr>
          <p:cNvSpPr txBox="1">
            <a:spLocks noChangeArrowheads="1"/>
          </p:cNvSpPr>
          <p:nvPr userDrawn="1"/>
        </p:nvSpPr>
        <p:spPr bwMode="auto">
          <a:xfrm>
            <a:off x="0" y="6651159"/>
            <a:ext cx="12192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GB" sz="900" b="1" dirty="0">
                <a:solidFill>
                  <a:schemeClr val="bg1"/>
                </a:solidFill>
              </a:rPr>
              <a:t>The</a:t>
            </a:r>
            <a:r>
              <a:rPr lang="en-GB" sz="900" b="1" baseline="0" dirty="0">
                <a:solidFill>
                  <a:schemeClr val="bg1"/>
                </a:solidFill>
              </a:rPr>
              <a:t> Conference on Advancing Analysis &amp; Simulation in Engineering</a:t>
            </a:r>
            <a:r>
              <a:rPr lang="en-GB" sz="900" b="1" dirty="0">
                <a:solidFill>
                  <a:schemeClr val="bg1"/>
                </a:solidFill>
              </a:rPr>
              <a:t> | CAASE20</a:t>
            </a:r>
          </a:p>
        </p:txBody>
      </p:sp>
      <p:sp>
        <p:nvSpPr>
          <p:cNvPr id="17" name="TextBox 16">
            <a:extLst>
              <a:ext uri="{FF2B5EF4-FFF2-40B4-BE49-F238E27FC236}">
                <a16:creationId xmlns:a16="http://schemas.microsoft.com/office/drawing/2014/main" id="{A454A624-A0DF-4DCA-8401-702FAA4F2921}"/>
              </a:ext>
            </a:extLst>
          </p:cNvPr>
          <p:cNvSpPr txBox="1">
            <a:spLocks noChangeArrowheads="1"/>
          </p:cNvSpPr>
          <p:nvPr userDrawn="1"/>
        </p:nvSpPr>
        <p:spPr bwMode="auto">
          <a:xfrm>
            <a:off x="406401" y="6648128"/>
            <a:ext cx="22277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GB" sz="900" b="1" dirty="0">
                <a:solidFill>
                  <a:schemeClr val="bg1"/>
                </a:solidFill>
              </a:rPr>
              <a:t>nafems.org/caase20</a:t>
            </a:r>
          </a:p>
        </p:txBody>
      </p:sp>
      <p:sp>
        <p:nvSpPr>
          <p:cNvPr id="18" name="TextBox 17">
            <a:extLst>
              <a:ext uri="{FF2B5EF4-FFF2-40B4-BE49-F238E27FC236}">
                <a16:creationId xmlns:a16="http://schemas.microsoft.com/office/drawing/2014/main" id="{DCB933EE-056A-41FA-AB33-BC5AC84F1E9E}"/>
              </a:ext>
            </a:extLst>
          </p:cNvPr>
          <p:cNvSpPr txBox="1">
            <a:spLocks noChangeArrowheads="1"/>
          </p:cNvSpPr>
          <p:nvPr userDrawn="1"/>
        </p:nvSpPr>
        <p:spPr bwMode="auto">
          <a:xfrm>
            <a:off x="9790067" y="6669088"/>
            <a:ext cx="22277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GB" sz="900" b="1" dirty="0">
                <a:solidFill>
                  <a:schemeClr val="bg1"/>
                </a:solidFill>
              </a:rPr>
              <a:t>June 16</a:t>
            </a:r>
            <a:r>
              <a:rPr lang="en-GB" sz="900" b="1" baseline="30000" dirty="0">
                <a:solidFill>
                  <a:schemeClr val="bg1"/>
                </a:solidFill>
              </a:rPr>
              <a:t>th</a:t>
            </a:r>
            <a:r>
              <a:rPr lang="en-GB" sz="900" b="1" dirty="0">
                <a:solidFill>
                  <a:schemeClr val="bg1"/>
                </a:solidFill>
              </a:rPr>
              <a:t> – 18</a:t>
            </a:r>
            <a:r>
              <a:rPr lang="en-GB" sz="900" b="1" baseline="30000" dirty="0">
                <a:solidFill>
                  <a:schemeClr val="bg1"/>
                </a:solidFill>
              </a:rPr>
              <a:t>th</a:t>
            </a:r>
            <a:r>
              <a:rPr lang="en-GB" sz="900" b="1" dirty="0">
                <a:solidFill>
                  <a:schemeClr val="bg1"/>
                </a:solidFill>
              </a:rPr>
              <a:t> | Virtual Conference</a:t>
            </a:r>
          </a:p>
        </p:txBody>
      </p:sp>
      <p:pic>
        <p:nvPicPr>
          <p:cNvPr id="10" name="Picture 9" descr="A picture containing drawing&#10;&#10;Description automatically generated">
            <a:extLst>
              <a:ext uri="{FF2B5EF4-FFF2-40B4-BE49-F238E27FC236}">
                <a16:creationId xmlns:a16="http://schemas.microsoft.com/office/drawing/2014/main" id="{15A7FB6F-44D8-4D88-A1F0-CCDC6CDB69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1829" y="92072"/>
            <a:ext cx="1335990" cy="410602"/>
          </a:xfrm>
          <a:prstGeom prst="rect">
            <a:avLst/>
          </a:prstGeom>
        </p:spPr>
      </p:pic>
    </p:spTree>
    <p:extLst>
      <p:ext uri="{BB962C8B-B14F-4D97-AF65-F5344CB8AC3E}">
        <p14:creationId xmlns:p14="http://schemas.microsoft.com/office/powerpoint/2010/main" val="349740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2876548"/>
            <a:ext cx="12191997" cy="1470025"/>
          </a:xfrm>
        </p:spPr>
        <p:txBody>
          <a:bodyPr>
            <a:normAutofit/>
          </a:bodyPr>
          <a:lstStyle>
            <a:lvl1pPr algn="ctr">
              <a:defRPr sz="4000">
                <a:solidFill>
                  <a:srgbClr val="CF171E"/>
                </a:solidFill>
                <a:latin typeface="Century Gothic" panose="020B0502020202020204" pitchFamily="34" charset="0"/>
              </a:defRPr>
            </a:lvl1pPr>
          </a:lstStyle>
          <a:p>
            <a:r>
              <a:rPr lang="en-US" dirty="0"/>
              <a:t>Thank You!</a:t>
            </a:r>
            <a:endParaRPr lang="en-GB" dirty="0"/>
          </a:p>
        </p:txBody>
      </p:sp>
      <p:sp>
        <p:nvSpPr>
          <p:cNvPr id="3" name="Subtitle 2"/>
          <p:cNvSpPr>
            <a:spLocks noGrp="1"/>
          </p:cNvSpPr>
          <p:nvPr>
            <p:ph type="subTitle" idx="1" hasCustomPrompt="1"/>
          </p:nvPr>
        </p:nvSpPr>
        <p:spPr>
          <a:xfrm>
            <a:off x="1" y="4512365"/>
            <a:ext cx="12191995" cy="13545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contact details</a:t>
            </a:r>
            <a:endParaRPr lang="en-GB" dirty="0"/>
          </a:p>
        </p:txBody>
      </p:sp>
      <p:sp>
        <p:nvSpPr>
          <p:cNvPr id="10" name="Slide Number Placeholder 5"/>
          <p:cNvSpPr>
            <a:spLocks noGrp="1"/>
          </p:cNvSpPr>
          <p:nvPr>
            <p:ph type="sldNum" sz="quarter" idx="12"/>
          </p:nvPr>
        </p:nvSpPr>
        <p:spPr>
          <a:xfrm>
            <a:off x="5570427" y="6343133"/>
            <a:ext cx="1165920" cy="365125"/>
          </a:xfrm>
        </p:spPr>
        <p:txBody>
          <a:bodyPr/>
          <a:lstStyle>
            <a:lvl1pPr algn="ctr">
              <a:defRPr/>
            </a:lvl1pPr>
          </a:lstStyle>
          <a:p>
            <a:fld id="{33E9EC35-AD31-4AB2-93A8-D6F93F11AE10}" type="slidenum">
              <a:rPr lang="en-GB" smtClean="0"/>
              <a:pPr/>
              <a:t>‹#›</a:t>
            </a:fld>
            <a:endParaRPr lang="en-GB" dirty="0"/>
          </a:p>
        </p:txBody>
      </p:sp>
      <p:pic>
        <p:nvPicPr>
          <p:cNvPr id="15" name="Picture 14" descr="A close up of text on a white background&#10;&#10;Description automatically generated">
            <a:extLst>
              <a:ext uri="{FF2B5EF4-FFF2-40B4-BE49-F238E27FC236}">
                <a16:creationId xmlns:a16="http://schemas.microsoft.com/office/drawing/2014/main" id="{DE27E9C6-D6F1-4FF7-B40E-5C49F2E89D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39341" y="411113"/>
            <a:ext cx="4713317" cy="1989242"/>
          </a:xfrm>
          <a:prstGeom prst="rect">
            <a:avLst/>
          </a:prstGeom>
        </p:spPr>
      </p:pic>
      <p:sp>
        <p:nvSpPr>
          <p:cNvPr id="16" name="Rectangle 15">
            <a:extLst>
              <a:ext uri="{FF2B5EF4-FFF2-40B4-BE49-F238E27FC236}">
                <a16:creationId xmlns:a16="http://schemas.microsoft.com/office/drawing/2014/main" id="{18AE45BF-C516-47C6-8B67-7087920991EF}"/>
              </a:ext>
            </a:extLst>
          </p:cNvPr>
          <p:cNvSpPr/>
          <p:nvPr userDrawn="1"/>
        </p:nvSpPr>
        <p:spPr>
          <a:xfrm>
            <a:off x="0" y="6669088"/>
            <a:ext cx="12192000" cy="188912"/>
          </a:xfrm>
          <a:prstGeom prst="rect">
            <a:avLst/>
          </a:prstGeom>
          <a:solidFill>
            <a:srgbClr val="CE16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b="1" dirty="0"/>
          </a:p>
        </p:txBody>
      </p:sp>
      <p:sp>
        <p:nvSpPr>
          <p:cNvPr id="17" name="TextBox 16">
            <a:extLst>
              <a:ext uri="{FF2B5EF4-FFF2-40B4-BE49-F238E27FC236}">
                <a16:creationId xmlns:a16="http://schemas.microsoft.com/office/drawing/2014/main" id="{367A2310-DC31-4CDF-8803-8490AA1574C4}"/>
              </a:ext>
            </a:extLst>
          </p:cNvPr>
          <p:cNvSpPr txBox="1">
            <a:spLocks noChangeArrowheads="1"/>
          </p:cNvSpPr>
          <p:nvPr userDrawn="1"/>
        </p:nvSpPr>
        <p:spPr bwMode="auto">
          <a:xfrm>
            <a:off x="0" y="6651159"/>
            <a:ext cx="12192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GB" sz="900" b="1" dirty="0">
                <a:solidFill>
                  <a:schemeClr val="bg1"/>
                </a:solidFill>
              </a:rPr>
              <a:t>The</a:t>
            </a:r>
            <a:r>
              <a:rPr lang="en-GB" sz="900" b="1" baseline="0" dirty="0">
                <a:solidFill>
                  <a:schemeClr val="bg1"/>
                </a:solidFill>
              </a:rPr>
              <a:t> Conference on Advancing Analysis &amp; Simulation in Engineering</a:t>
            </a:r>
            <a:r>
              <a:rPr lang="en-GB" sz="900" b="1" dirty="0">
                <a:solidFill>
                  <a:schemeClr val="bg1"/>
                </a:solidFill>
              </a:rPr>
              <a:t> | CAASE20</a:t>
            </a:r>
          </a:p>
        </p:txBody>
      </p:sp>
      <p:sp>
        <p:nvSpPr>
          <p:cNvPr id="18" name="TextBox 17">
            <a:extLst>
              <a:ext uri="{FF2B5EF4-FFF2-40B4-BE49-F238E27FC236}">
                <a16:creationId xmlns:a16="http://schemas.microsoft.com/office/drawing/2014/main" id="{109882BA-FFDC-4EB2-B416-67D1D4FB43F5}"/>
              </a:ext>
            </a:extLst>
          </p:cNvPr>
          <p:cNvSpPr txBox="1">
            <a:spLocks noChangeArrowheads="1"/>
          </p:cNvSpPr>
          <p:nvPr userDrawn="1"/>
        </p:nvSpPr>
        <p:spPr bwMode="auto">
          <a:xfrm>
            <a:off x="406401" y="6648128"/>
            <a:ext cx="22277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GB" sz="900" b="1" dirty="0">
                <a:solidFill>
                  <a:schemeClr val="bg1"/>
                </a:solidFill>
              </a:rPr>
              <a:t>nafems.org/caase20</a:t>
            </a:r>
          </a:p>
        </p:txBody>
      </p:sp>
      <p:sp>
        <p:nvSpPr>
          <p:cNvPr id="19" name="TextBox 18">
            <a:extLst>
              <a:ext uri="{FF2B5EF4-FFF2-40B4-BE49-F238E27FC236}">
                <a16:creationId xmlns:a16="http://schemas.microsoft.com/office/drawing/2014/main" id="{67F44F95-AEDB-4A2E-A081-BE7BF6DA22AF}"/>
              </a:ext>
            </a:extLst>
          </p:cNvPr>
          <p:cNvSpPr txBox="1">
            <a:spLocks noChangeArrowheads="1"/>
          </p:cNvSpPr>
          <p:nvPr userDrawn="1"/>
        </p:nvSpPr>
        <p:spPr bwMode="auto">
          <a:xfrm>
            <a:off x="9790067" y="6669088"/>
            <a:ext cx="22277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en-GB" sz="900" b="1" dirty="0">
                <a:solidFill>
                  <a:schemeClr val="bg1"/>
                </a:solidFill>
              </a:rPr>
              <a:t>June 16</a:t>
            </a:r>
            <a:r>
              <a:rPr lang="en-GB" sz="900" b="1" baseline="30000" dirty="0">
                <a:solidFill>
                  <a:schemeClr val="bg1"/>
                </a:solidFill>
              </a:rPr>
              <a:t>th</a:t>
            </a:r>
            <a:r>
              <a:rPr lang="en-GB" sz="900" b="1" dirty="0">
                <a:solidFill>
                  <a:schemeClr val="bg1"/>
                </a:solidFill>
              </a:rPr>
              <a:t> – 18</a:t>
            </a:r>
            <a:r>
              <a:rPr lang="en-GB" sz="900" b="1" baseline="30000" dirty="0">
                <a:solidFill>
                  <a:schemeClr val="bg1"/>
                </a:solidFill>
              </a:rPr>
              <a:t>th</a:t>
            </a:r>
            <a:r>
              <a:rPr lang="en-GB" sz="900" b="1" dirty="0">
                <a:solidFill>
                  <a:schemeClr val="bg1"/>
                </a:solidFill>
              </a:rPr>
              <a:t> | Virtual Conference</a:t>
            </a:r>
          </a:p>
        </p:txBody>
      </p:sp>
    </p:spTree>
    <p:extLst>
      <p:ext uri="{BB962C8B-B14F-4D97-AF65-F5344CB8AC3E}">
        <p14:creationId xmlns:p14="http://schemas.microsoft.com/office/powerpoint/2010/main" val="347876906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10303-2F39-4618-AD64-7DF0BE4381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B5F6C1-F701-442F-AEF3-8E7CC44F138E}"/>
              </a:ext>
            </a:extLst>
          </p:cNvPr>
          <p:cNvSpPr>
            <a:spLocks noGrp="1"/>
          </p:cNvSpPr>
          <p:nvPr>
            <p:ph type="dt" sz="half" idx="10"/>
          </p:nvPr>
        </p:nvSpPr>
        <p:spPr>
          <a:xfrm>
            <a:off x="838200" y="6356350"/>
            <a:ext cx="2743200" cy="365125"/>
          </a:xfrm>
          <a:prstGeom prst="rect">
            <a:avLst/>
          </a:prstGeom>
        </p:spPr>
        <p:txBody>
          <a:bodyPr/>
          <a:lstStyle/>
          <a:p>
            <a:fld id="{87D3BCCE-3895-447A-8D45-2505381AE886}" type="datetimeFigureOut">
              <a:rPr lang="en-US" smtClean="0"/>
              <a:t>1/12/2021</a:t>
            </a:fld>
            <a:endParaRPr lang="en-US"/>
          </a:p>
        </p:txBody>
      </p:sp>
      <p:sp>
        <p:nvSpPr>
          <p:cNvPr id="4" name="Footer Placeholder 3">
            <a:extLst>
              <a:ext uri="{FF2B5EF4-FFF2-40B4-BE49-F238E27FC236}">
                <a16:creationId xmlns:a16="http://schemas.microsoft.com/office/drawing/2014/main" id="{8A7DC1A8-43E5-420B-953E-AFA8AC7EB1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A6E07F-4B8F-4D66-9206-E163A03BA522}"/>
              </a:ext>
            </a:extLst>
          </p:cNvPr>
          <p:cNvSpPr>
            <a:spLocks noGrp="1"/>
          </p:cNvSpPr>
          <p:nvPr>
            <p:ph type="sldNum" sz="quarter" idx="12"/>
          </p:nvPr>
        </p:nvSpPr>
        <p:spPr>
          <a:xfrm>
            <a:off x="8610600" y="6356350"/>
            <a:ext cx="2743200" cy="365125"/>
          </a:xfrm>
          <a:prstGeom prst="rect">
            <a:avLst/>
          </a:prstGeom>
        </p:spPr>
        <p:txBody>
          <a:bodyPr/>
          <a:lstStyle/>
          <a:p>
            <a:fld id="{A35F5150-20B2-4E63-BD66-9EB7DD63C50A}" type="slidenum">
              <a:rPr lang="en-US" smtClean="0"/>
              <a:t>‹#›</a:t>
            </a:fld>
            <a:endParaRPr lang="en-US"/>
          </a:p>
        </p:txBody>
      </p:sp>
    </p:spTree>
    <p:extLst>
      <p:ext uri="{BB962C8B-B14F-4D97-AF65-F5344CB8AC3E}">
        <p14:creationId xmlns:p14="http://schemas.microsoft.com/office/powerpoint/2010/main" val="3522829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15813-87DF-45B2-988B-88A548706598}" type="datetime1">
              <a:rPr lang="en-GB" smtClean="0"/>
              <a:t>12/01/2021</a:t>
            </a:fld>
            <a:endParaRPr lang="en-GB"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E9EC35-AD31-4AB2-93A8-D6F93F11AE10}" type="slidenum">
              <a:rPr lang="en-GB" smtClean="0"/>
              <a:t>‹#›</a:t>
            </a:fld>
            <a:endParaRPr lang="en-GB" dirty="0"/>
          </a:p>
        </p:txBody>
      </p:sp>
    </p:spTree>
    <p:extLst>
      <p:ext uri="{BB962C8B-B14F-4D97-AF65-F5344CB8AC3E}">
        <p14:creationId xmlns:p14="http://schemas.microsoft.com/office/powerpoint/2010/main" val="243446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1" r:id="rId5"/>
    <p:sldLayoutId id="2147483654" r:id="rId6"/>
    <p:sldLayoutId id="2147483655" r:id="rId7"/>
  </p:sldLayoutIdLst>
  <p:hf hdr="0" ftr="0" dt="0"/>
  <p:txStyles>
    <p:titleStyle>
      <a:lvl1pPr algn="l" defTabSz="914400" rtl="0" eaLnBrk="1" latinLnBrk="0" hangingPunct="1">
        <a:spcBef>
          <a:spcPct val="0"/>
        </a:spcBef>
        <a:buNone/>
        <a:defRPr lang="en-GB" sz="4400" b="1" kern="1200" dirty="0">
          <a:solidFill>
            <a:srgbClr val="CF171E"/>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plm.automation.siemens.com/global/en/products/simcenter/STAR-CCM.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hyperlink" Target="http://www.yamamoto-ms.co.jp/" TargetMode="External"/><Relationship Id="rId5" Type="http://schemas.openxmlformats.org/officeDocument/2006/relationships/image" Target="../media/image17.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cid:image001.png@01D5FD39.5AFEF840"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hyperlink" Target="mailto:arose@Corrdesa.com"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hyperlink" Target="https://youtu.be/Z0Jzb8dfcC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hyperlink" Target="http://www.flightsafetyaustralia.com/"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ore.ac.uk/download/pdf/14697838.pdf"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n-US" dirty="0"/>
              <a:t>Using Electrochemical Simulation to both Optimize Alloy </a:t>
            </a:r>
            <a:r>
              <a:rPr lang="en-US"/>
              <a:t>Electroplating and </a:t>
            </a:r>
            <a:r>
              <a:rPr lang="en-US" dirty="0"/>
              <a:t>Predict the Consequent Impact on Product Corrosion Resistance</a:t>
            </a:r>
          </a:p>
        </p:txBody>
      </p:sp>
      <p:sp>
        <p:nvSpPr>
          <p:cNvPr id="4" name="Slide Number Placeholder 3"/>
          <p:cNvSpPr>
            <a:spLocks noGrp="1"/>
          </p:cNvSpPr>
          <p:nvPr>
            <p:ph type="sldNum" sz="quarter" idx="4294967295"/>
          </p:nvPr>
        </p:nvSpPr>
        <p:spPr>
          <a:xfrm>
            <a:off x="9793288" y="6343651"/>
            <a:ext cx="874712" cy="365125"/>
          </a:xfrm>
        </p:spPr>
        <p:txBody>
          <a:bodyPr/>
          <a:lstStyle/>
          <a:p>
            <a:fld id="{33E9EC35-AD31-4AB2-93A8-D6F93F11AE10}" type="slidenum">
              <a:rPr lang="en-GB" smtClean="0"/>
              <a:pPr/>
              <a:t>1</a:t>
            </a:fld>
            <a:endParaRPr lang="en-GB" dirty="0"/>
          </a:p>
        </p:txBody>
      </p:sp>
      <p:sp>
        <p:nvSpPr>
          <p:cNvPr id="7" name="Subtitle 5">
            <a:extLst>
              <a:ext uri="{FF2B5EF4-FFF2-40B4-BE49-F238E27FC236}">
                <a16:creationId xmlns:a16="http://schemas.microsoft.com/office/drawing/2014/main" id="{286C8BCA-5993-43D9-ACC0-DA96AE6CD91D}"/>
              </a:ext>
            </a:extLst>
          </p:cNvPr>
          <p:cNvSpPr>
            <a:spLocks noGrp="1"/>
          </p:cNvSpPr>
          <p:nvPr>
            <p:ph type="subTitle" idx="1"/>
          </p:nvPr>
        </p:nvSpPr>
        <p:spPr>
          <a:xfrm>
            <a:off x="638929" y="4456478"/>
            <a:ext cx="10914141" cy="1354575"/>
          </a:xfrm>
        </p:spPr>
        <p:txBody>
          <a:bodyPr>
            <a:normAutofit/>
          </a:bodyPr>
          <a:lstStyle/>
          <a:p>
            <a:r>
              <a:rPr lang="en-US" dirty="0"/>
              <a:t>Alan Rose Ph.D., Siva Palani Ph.D., Keith Legg Ph.D., Ashok Vaishnav Ph.D., Julio Mendez Ph.D.</a:t>
            </a:r>
          </a:p>
        </p:txBody>
      </p:sp>
    </p:spTree>
    <p:extLst>
      <p:ext uri="{BB962C8B-B14F-4D97-AF65-F5344CB8AC3E}">
        <p14:creationId xmlns:p14="http://schemas.microsoft.com/office/powerpoint/2010/main" val="3776836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8BC7D-C4E1-4E82-98C7-E16F9AEE85EA}"/>
              </a:ext>
            </a:extLst>
          </p:cNvPr>
          <p:cNvSpPr>
            <a:spLocks noGrp="1"/>
          </p:cNvSpPr>
          <p:nvPr>
            <p:ph type="title"/>
          </p:nvPr>
        </p:nvSpPr>
        <p:spPr/>
        <p:txBody>
          <a:bodyPr>
            <a:normAutofit fontScale="90000"/>
          </a:bodyPr>
          <a:lstStyle/>
          <a:p>
            <a:r>
              <a:rPr lang="en-US" dirty="0"/>
              <a:t>Cd replacement with ZnNi – sacrificial protection</a:t>
            </a:r>
          </a:p>
        </p:txBody>
      </p:sp>
      <p:sp>
        <p:nvSpPr>
          <p:cNvPr id="3" name="Content Placeholder 2">
            <a:extLst>
              <a:ext uri="{FF2B5EF4-FFF2-40B4-BE49-F238E27FC236}">
                <a16:creationId xmlns:a16="http://schemas.microsoft.com/office/drawing/2014/main" id="{89CD11B6-B707-482D-821F-A5A031647390}"/>
              </a:ext>
            </a:extLst>
          </p:cNvPr>
          <p:cNvSpPr>
            <a:spLocks noGrp="1"/>
          </p:cNvSpPr>
          <p:nvPr>
            <p:ph idx="1"/>
          </p:nvPr>
        </p:nvSpPr>
        <p:spPr/>
        <p:txBody>
          <a:bodyPr/>
          <a:lstStyle/>
          <a:p>
            <a:r>
              <a:rPr lang="en-US" b="1" dirty="0"/>
              <a:t>REACH</a:t>
            </a:r>
            <a:r>
              <a:rPr lang="en-US" dirty="0"/>
              <a:t> - Registration, Evaluation, </a:t>
            </a:r>
            <a:r>
              <a:rPr lang="en-US" dirty="0" err="1"/>
              <a:t>Authorisation</a:t>
            </a:r>
            <a:r>
              <a:rPr lang="en-US" dirty="0"/>
              <a:t> and Restriction of Chemicals</a:t>
            </a:r>
          </a:p>
          <a:p>
            <a:r>
              <a:rPr lang="en-US" b="1" dirty="0"/>
              <a:t>EOSH</a:t>
            </a:r>
            <a:r>
              <a:rPr lang="en-US" dirty="0"/>
              <a:t> - Environmental and Occupational Safety and Health</a:t>
            </a:r>
          </a:p>
          <a:p>
            <a:r>
              <a:rPr lang="en-US" b="1" dirty="0"/>
              <a:t>EPA</a:t>
            </a:r>
            <a:r>
              <a:rPr lang="en-US" dirty="0"/>
              <a:t> – Environmental Protection Agency</a:t>
            </a:r>
          </a:p>
          <a:p>
            <a:r>
              <a:rPr lang="en-US" dirty="0"/>
              <a:t>Replacement with ZnNi</a:t>
            </a:r>
          </a:p>
          <a:p>
            <a:pPr lvl="1"/>
            <a:r>
              <a:rPr lang="en-US" dirty="0"/>
              <a:t>Thickness distribution</a:t>
            </a:r>
          </a:p>
          <a:p>
            <a:pPr lvl="1"/>
            <a:r>
              <a:rPr lang="en-US" dirty="0"/>
              <a:t>Composition</a:t>
            </a:r>
          </a:p>
        </p:txBody>
      </p:sp>
      <p:sp>
        <p:nvSpPr>
          <p:cNvPr id="4" name="Slide Number Placeholder 3">
            <a:extLst>
              <a:ext uri="{FF2B5EF4-FFF2-40B4-BE49-F238E27FC236}">
                <a16:creationId xmlns:a16="http://schemas.microsoft.com/office/drawing/2014/main" id="{9B1E4C04-CF81-45BF-B95F-69C68311C7D4}"/>
              </a:ext>
            </a:extLst>
          </p:cNvPr>
          <p:cNvSpPr>
            <a:spLocks noGrp="1"/>
          </p:cNvSpPr>
          <p:nvPr>
            <p:ph type="sldNum" sz="quarter" idx="12"/>
          </p:nvPr>
        </p:nvSpPr>
        <p:spPr/>
        <p:txBody>
          <a:bodyPr/>
          <a:lstStyle/>
          <a:p>
            <a:fld id="{33E9EC35-AD31-4AB2-93A8-D6F93F11AE10}" type="slidenum">
              <a:rPr lang="en-GB" smtClean="0"/>
              <a:pPr/>
              <a:t>10</a:t>
            </a:fld>
            <a:endParaRPr lang="en-GB" dirty="0"/>
          </a:p>
        </p:txBody>
      </p:sp>
    </p:spTree>
    <p:extLst>
      <p:ext uri="{BB962C8B-B14F-4D97-AF65-F5344CB8AC3E}">
        <p14:creationId xmlns:p14="http://schemas.microsoft.com/office/powerpoint/2010/main" val="4241762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F7EDE-E3AA-47F5-8C89-AC7E2A681A52}"/>
              </a:ext>
            </a:extLst>
          </p:cNvPr>
          <p:cNvSpPr>
            <a:spLocks noGrp="1"/>
          </p:cNvSpPr>
          <p:nvPr>
            <p:ph type="title"/>
          </p:nvPr>
        </p:nvSpPr>
        <p:spPr/>
        <p:txBody>
          <a:bodyPr/>
          <a:lstStyle/>
          <a:p>
            <a:r>
              <a:rPr lang="en-US" dirty="0"/>
              <a:t>Factors known to affect Ni content in ZnNi alloy</a:t>
            </a:r>
          </a:p>
        </p:txBody>
      </p:sp>
      <p:sp>
        <p:nvSpPr>
          <p:cNvPr id="4" name="Slide Number Placeholder 3">
            <a:extLst>
              <a:ext uri="{FF2B5EF4-FFF2-40B4-BE49-F238E27FC236}">
                <a16:creationId xmlns:a16="http://schemas.microsoft.com/office/drawing/2014/main" id="{3862D19E-79B1-4236-902F-896346663572}"/>
              </a:ext>
            </a:extLst>
          </p:cNvPr>
          <p:cNvSpPr>
            <a:spLocks noGrp="1"/>
          </p:cNvSpPr>
          <p:nvPr>
            <p:ph type="sldNum" sz="quarter" idx="12"/>
          </p:nvPr>
        </p:nvSpPr>
        <p:spPr/>
        <p:txBody>
          <a:bodyPr/>
          <a:lstStyle/>
          <a:p>
            <a:fld id="{33E9EC35-AD31-4AB2-93A8-D6F93F11AE10}" type="slidenum">
              <a:rPr lang="en-GB" smtClean="0"/>
              <a:pPr/>
              <a:t>11</a:t>
            </a:fld>
            <a:endParaRPr lang="en-GB" dirty="0"/>
          </a:p>
        </p:txBody>
      </p:sp>
      <p:pic>
        <p:nvPicPr>
          <p:cNvPr id="5" name="Picture 4">
            <a:extLst>
              <a:ext uri="{FF2B5EF4-FFF2-40B4-BE49-F238E27FC236}">
                <a16:creationId xmlns:a16="http://schemas.microsoft.com/office/drawing/2014/main" id="{D3DA527A-0EB7-461D-9D54-E284E8BCFBDC}"/>
              </a:ext>
            </a:extLst>
          </p:cNvPr>
          <p:cNvPicPr/>
          <p:nvPr/>
        </p:nvPicPr>
        <p:blipFill>
          <a:blip r:embed="rId2">
            <a:extLst>
              <a:ext uri="{28A0092B-C50C-407E-A947-70E740481C1C}">
                <a14:useLocalDpi xmlns:a14="http://schemas.microsoft.com/office/drawing/2010/main" val="0"/>
              </a:ext>
            </a:extLst>
          </a:blip>
          <a:stretch>
            <a:fillRect/>
          </a:stretch>
        </p:blipFill>
        <p:spPr>
          <a:xfrm>
            <a:off x="2617584" y="1624547"/>
            <a:ext cx="6578600" cy="4511675"/>
          </a:xfrm>
          <a:prstGeom prst="rect">
            <a:avLst/>
          </a:prstGeom>
        </p:spPr>
      </p:pic>
    </p:spTree>
    <p:extLst>
      <p:ext uri="{BB962C8B-B14F-4D97-AF65-F5344CB8AC3E}">
        <p14:creationId xmlns:p14="http://schemas.microsoft.com/office/powerpoint/2010/main" val="3596399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C21E8-DB17-4A60-8AAA-6F7A273538F3}"/>
              </a:ext>
            </a:extLst>
          </p:cNvPr>
          <p:cNvSpPr>
            <a:spLocks noGrp="1"/>
          </p:cNvSpPr>
          <p:nvPr>
            <p:ph type="title"/>
          </p:nvPr>
        </p:nvSpPr>
        <p:spPr/>
        <p:txBody>
          <a:bodyPr/>
          <a:lstStyle/>
          <a:p>
            <a:r>
              <a:rPr lang="en-US" dirty="0"/>
              <a:t>Impact of ZnNi composition</a:t>
            </a:r>
          </a:p>
        </p:txBody>
      </p:sp>
      <p:sp>
        <p:nvSpPr>
          <p:cNvPr id="4" name="Slide Number Placeholder 3">
            <a:extLst>
              <a:ext uri="{FF2B5EF4-FFF2-40B4-BE49-F238E27FC236}">
                <a16:creationId xmlns:a16="http://schemas.microsoft.com/office/drawing/2014/main" id="{C94BABA5-AC64-4E81-BAF7-A1D1C681B5CB}"/>
              </a:ext>
            </a:extLst>
          </p:cNvPr>
          <p:cNvSpPr>
            <a:spLocks noGrp="1"/>
          </p:cNvSpPr>
          <p:nvPr>
            <p:ph type="sldNum" sz="quarter" idx="12"/>
          </p:nvPr>
        </p:nvSpPr>
        <p:spPr/>
        <p:txBody>
          <a:bodyPr/>
          <a:lstStyle/>
          <a:p>
            <a:fld id="{33E9EC35-AD31-4AB2-93A8-D6F93F11AE10}" type="slidenum">
              <a:rPr lang="en-GB" smtClean="0"/>
              <a:pPr/>
              <a:t>12</a:t>
            </a:fld>
            <a:endParaRPr lang="en-GB" dirty="0"/>
          </a:p>
        </p:txBody>
      </p:sp>
      <p:pic>
        <p:nvPicPr>
          <p:cNvPr id="6" name="Picture 5">
            <a:extLst>
              <a:ext uri="{FF2B5EF4-FFF2-40B4-BE49-F238E27FC236}">
                <a16:creationId xmlns:a16="http://schemas.microsoft.com/office/drawing/2014/main" id="{B8CDFF33-1018-4C08-8FE2-58A384F8FC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31031" y="1717327"/>
            <a:ext cx="8278791" cy="3423346"/>
          </a:xfrm>
          <a:prstGeom prst="rect">
            <a:avLst/>
          </a:prstGeom>
          <a:noFill/>
          <a:ln>
            <a:noFill/>
          </a:ln>
        </p:spPr>
      </p:pic>
      <p:sp>
        <p:nvSpPr>
          <p:cNvPr id="7" name="TextBox 6">
            <a:extLst>
              <a:ext uri="{FF2B5EF4-FFF2-40B4-BE49-F238E27FC236}">
                <a16:creationId xmlns:a16="http://schemas.microsoft.com/office/drawing/2014/main" id="{4F432B33-DAA7-49B3-B35B-E904999A40D2}"/>
              </a:ext>
            </a:extLst>
          </p:cNvPr>
          <p:cNvSpPr txBox="1"/>
          <p:nvPr/>
        </p:nvSpPr>
        <p:spPr>
          <a:xfrm>
            <a:off x="380910" y="5440363"/>
            <a:ext cx="11430180" cy="369332"/>
          </a:xfrm>
          <a:prstGeom prst="rect">
            <a:avLst/>
          </a:prstGeom>
          <a:noFill/>
        </p:spPr>
        <p:txBody>
          <a:bodyPr wrap="none" rtlCol="0">
            <a:spAutoFit/>
          </a:bodyPr>
          <a:lstStyle/>
          <a:p>
            <a:r>
              <a:rPr lang="en-US" dirty="0"/>
              <a:t>Alkaline LHE ZnNi chemistry and corrosion resistance as a function of </a:t>
            </a:r>
            <a:r>
              <a:rPr lang="en-US" dirty="0" err="1"/>
              <a:t>wt</a:t>
            </a:r>
            <a:r>
              <a:rPr lang="en-US" dirty="0"/>
              <a:t>% Ni. (Bjorn </a:t>
            </a:r>
            <a:r>
              <a:rPr lang="en-US" dirty="0" err="1"/>
              <a:t>Dingwerth</a:t>
            </a:r>
            <a:r>
              <a:rPr lang="en-US" dirty="0"/>
              <a:t>, </a:t>
            </a:r>
            <a:r>
              <a:rPr lang="en-US" dirty="0" err="1"/>
              <a:t>Atotech</a:t>
            </a:r>
            <a:r>
              <a:rPr lang="en-US" dirty="0"/>
              <a:t>, SURFIN (2012).</a:t>
            </a:r>
          </a:p>
        </p:txBody>
      </p:sp>
    </p:spTree>
    <p:extLst>
      <p:ext uri="{BB962C8B-B14F-4D97-AF65-F5344CB8AC3E}">
        <p14:creationId xmlns:p14="http://schemas.microsoft.com/office/powerpoint/2010/main" val="724207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E41A8-0190-40D5-A3A8-A7480EE8E09C}"/>
              </a:ext>
            </a:extLst>
          </p:cNvPr>
          <p:cNvSpPr>
            <a:spLocks noGrp="1"/>
          </p:cNvSpPr>
          <p:nvPr>
            <p:ph type="title"/>
          </p:nvPr>
        </p:nvSpPr>
        <p:spPr/>
        <p:txBody>
          <a:bodyPr/>
          <a:lstStyle/>
          <a:p>
            <a:r>
              <a:rPr lang="en-US" dirty="0"/>
              <a:t>Modeling approach - electrochemistry</a:t>
            </a:r>
          </a:p>
        </p:txBody>
      </p:sp>
      <p:sp>
        <p:nvSpPr>
          <p:cNvPr id="3" name="Content Placeholder 2">
            <a:extLst>
              <a:ext uri="{FF2B5EF4-FFF2-40B4-BE49-F238E27FC236}">
                <a16:creationId xmlns:a16="http://schemas.microsoft.com/office/drawing/2014/main" id="{6573651D-FDCB-440A-815C-903DC288335F}"/>
              </a:ext>
            </a:extLst>
          </p:cNvPr>
          <p:cNvSpPr>
            <a:spLocks noGrp="1"/>
          </p:cNvSpPr>
          <p:nvPr>
            <p:ph idx="1"/>
          </p:nvPr>
        </p:nvSpPr>
        <p:spPr/>
        <p:txBody>
          <a:bodyPr>
            <a:normAutofit fontScale="55000" lnSpcReduction="20000"/>
          </a:bodyPr>
          <a:lstStyle/>
          <a:p>
            <a:pPr marL="0" indent="0">
              <a:buNone/>
            </a:pPr>
            <a:r>
              <a:rPr lang="en-US" b="1" u="sng" dirty="0"/>
              <a:t>Primary Current Distribution </a:t>
            </a:r>
            <a:r>
              <a:rPr lang="en-US" dirty="0"/>
              <a:t>accounts solely for electrical transport losses due to resistance. These simulations refrain from solving species concentrations. When temperatures are fixed only one (PDE) is solved for the electric potential, thus reducing the computational effort significantly. Neglecting activation overpotentials corresponds to assuming an infinite electrochemical reaction rate where all significant losses occur in the electrolyte and/or in the metal transport of charge carriers.</a:t>
            </a:r>
          </a:p>
          <a:p>
            <a:pPr marL="0" indent="0">
              <a:buNone/>
            </a:pPr>
            <a:endParaRPr lang="en-US" dirty="0"/>
          </a:p>
          <a:p>
            <a:pPr marL="0" indent="0">
              <a:buNone/>
            </a:pPr>
            <a:r>
              <a:rPr lang="en-US" b="1" u="sng" dirty="0"/>
              <a:t>Secondary current distribution </a:t>
            </a:r>
            <a:r>
              <a:rPr lang="en-US" dirty="0"/>
              <a:t>setups build on primary current distribution, but additionally account for activation overpotentials. These simulations do not resolve species concentrations, assuming a perfectly mixed electrolyte.</a:t>
            </a:r>
          </a:p>
          <a:p>
            <a:pPr marL="0" indent="0">
              <a:buNone/>
            </a:pPr>
            <a:endParaRPr lang="en-US" dirty="0"/>
          </a:p>
          <a:p>
            <a:pPr marL="0" indent="0">
              <a:buNone/>
            </a:pPr>
            <a:r>
              <a:rPr lang="en-US" b="1" u="sng" dirty="0"/>
              <a:t>Tertiary Current Distribution</a:t>
            </a:r>
            <a:r>
              <a:rPr lang="en-US" dirty="0"/>
              <a:t> the most detailed modelling approach, where reaction rates and overpotentials are concentration dependent requiring the highest computational effort. For isothermal tertiary, one PDE is solved for each species. These PDEs depend on flow velocities, so, three additional equations are solved for U, V, W plus pressure, in addition to the PDE for electric potential. Thus, the tertiary setup requires solution of at least 5+n PDEs, whereas the primary and the secondary setups are required to solve only one. </a:t>
            </a:r>
          </a:p>
        </p:txBody>
      </p:sp>
      <p:sp>
        <p:nvSpPr>
          <p:cNvPr id="4" name="Slide Number Placeholder 3">
            <a:extLst>
              <a:ext uri="{FF2B5EF4-FFF2-40B4-BE49-F238E27FC236}">
                <a16:creationId xmlns:a16="http://schemas.microsoft.com/office/drawing/2014/main" id="{F197FA70-C8BC-4846-A98F-8C1EC9C104BF}"/>
              </a:ext>
            </a:extLst>
          </p:cNvPr>
          <p:cNvSpPr>
            <a:spLocks noGrp="1"/>
          </p:cNvSpPr>
          <p:nvPr>
            <p:ph type="sldNum" sz="quarter" idx="12"/>
          </p:nvPr>
        </p:nvSpPr>
        <p:spPr/>
        <p:txBody>
          <a:bodyPr/>
          <a:lstStyle/>
          <a:p>
            <a:fld id="{33E9EC35-AD31-4AB2-93A8-D6F93F11AE10}" type="slidenum">
              <a:rPr lang="en-GB" smtClean="0"/>
              <a:pPr/>
              <a:t>13</a:t>
            </a:fld>
            <a:endParaRPr lang="en-GB" dirty="0"/>
          </a:p>
        </p:txBody>
      </p:sp>
      <p:sp>
        <p:nvSpPr>
          <p:cNvPr id="5" name="Content Placeholder 2">
            <a:extLst>
              <a:ext uri="{FF2B5EF4-FFF2-40B4-BE49-F238E27FC236}">
                <a16:creationId xmlns:a16="http://schemas.microsoft.com/office/drawing/2014/main" id="{1E8AEDE2-D913-4B65-8634-55A83E14767C}"/>
              </a:ext>
            </a:extLst>
          </p:cNvPr>
          <p:cNvSpPr txBox="1">
            <a:spLocks/>
          </p:cNvSpPr>
          <p:nvPr/>
        </p:nvSpPr>
        <p:spPr>
          <a:xfrm>
            <a:off x="317354" y="3048932"/>
            <a:ext cx="11179059" cy="1071692"/>
          </a:xfrm>
          <a:prstGeom prst="rect">
            <a:avLst/>
          </a:prstGeom>
          <a:solidFill>
            <a:schemeClr val="bg1"/>
          </a:solidFill>
          <a:ln w="38100">
            <a:solidFill>
              <a:srgbClr val="FF0000"/>
            </a:solidFill>
          </a:ln>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t>Siemens Star CCM+ v2019.2</a:t>
            </a:r>
          </a:p>
          <a:p>
            <a:pPr marL="0" indent="0">
              <a:buNone/>
            </a:pPr>
            <a:r>
              <a:rPr lang="en-US" sz="2100" u="sng" dirty="0">
                <a:hlinkClick r:id="rId2"/>
              </a:rPr>
              <a:t>https://www.plm.automation.siemens.com/global/en/products/simcenter/STAR-CCM.html</a:t>
            </a:r>
            <a:endParaRPr lang="en-US" sz="2100" dirty="0"/>
          </a:p>
          <a:p>
            <a:endParaRPr lang="en-US" dirty="0"/>
          </a:p>
          <a:p>
            <a:pPr marL="0" indent="0">
              <a:buNone/>
            </a:pPr>
            <a:endParaRPr lang="en-US" dirty="0"/>
          </a:p>
          <a:p>
            <a:pPr lvl="1"/>
            <a:endParaRPr lang="en-US" dirty="0"/>
          </a:p>
        </p:txBody>
      </p:sp>
    </p:spTree>
    <p:extLst>
      <p:ext uri="{BB962C8B-B14F-4D97-AF65-F5344CB8AC3E}">
        <p14:creationId xmlns:p14="http://schemas.microsoft.com/office/powerpoint/2010/main" val="28251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47022-2C7E-450A-8585-38A16A307386}"/>
              </a:ext>
            </a:extLst>
          </p:cNvPr>
          <p:cNvSpPr>
            <a:spLocks noGrp="1"/>
          </p:cNvSpPr>
          <p:nvPr>
            <p:ph type="title"/>
          </p:nvPr>
        </p:nvSpPr>
        <p:spPr/>
        <p:txBody>
          <a:bodyPr/>
          <a:lstStyle/>
          <a:p>
            <a:r>
              <a:rPr lang="en-US" dirty="0"/>
              <a:t>Modeling approach - plating</a:t>
            </a:r>
          </a:p>
        </p:txBody>
      </p:sp>
      <p:sp>
        <p:nvSpPr>
          <p:cNvPr id="3" name="Content Placeholder 2">
            <a:extLst>
              <a:ext uri="{FF2B5EF4-FFF2-40B4-BE49-F238E27FC236}">
                <a16:creationId xmlns:a16="http://schemas.microsoft.com/office/drawing/2014/main" id="{BF7BE971-8110-4609-95B5-B3DB37649184}"/>
              </a:ext>
            </a:extLst>
          </p:cNvPr>
          <p:cNvSpPr>
            <a:spLocks noGrp="1"/>
          </p:cNvSpPr>
          <p:nvPr>
            <p:ph idx="1"/>
          </p:nvPr>
        </p:nvSpPr>
        <p:spPr/>
        <p:txBody>
          <a:bodyPr/>
          <a:lstStyle/>
          <a:p>
            <a:r>
              <a:rPr lang="en-US" dirty="0"/>
              <a:t>Gather solution data – Hull cell experiments</a:t>
            </a:r>
          </a:p>
          <a:p>
            <a:pPr lvl="1"/>
            <a:r>
              <a:rPr lang="en-US" dirty="0"/>
              <a:t>Anodic &amp; cathodic data</a:t>
            </a:r>
          </a:p>
          <a:p>
            <a:pPr lvl="1"/>
            <a:r>
              <a:rPr lang="en-US" dirty="0"/>
              <a:t>Plating efficiency</a:t>
            </a:r>
          </a:p>
          <a:p>
            <a:r>
              <a:rPr lang="en-US" dirty="0"/>
              <a:t>CAD geometry of plating tank</a:t>
            </a:r>
          </a:p>
          <a:p>
            <a:r>
              <a:rPr lang="en-US" dirty="0"/>
              <a:t>Insert CAD geometry of component to be plated</a:t>
            </a:r>
          </a:p>
          <a:p>
            <a:endParaRPr lang="en-US" dirty="0"/>
          </a:p>
          <a:p>
            <a:pPr lvl="1"/>
            <a:endParaRPr lang="en-US" dirty="0"/>
          </a:p>
        </p:txBody>
      </p:sp>
      <p:sp>
        <p:nvSpPr>
          <p:cNvPr id="4" name="Slide Number Placeholder 3">
            <a:extLst>
              <a:ext uri="{FF2B5EF4-FFF2-40B4-BE49-F238E27FC236}">
                <a16:creationId xmlns:a16="http://schemas.microsoft.com/office/drawing/2014/main" id="{057860C2-369C-41CE-97C6-FC70523E8E26}"/>
              </a:ext>
            </a:extLst>
          </p:cNvPr>
          <p:cNvSpPr>
            <a:spLocks noGrp="1"/>
          </p:cNvSpPr>
          <p:nvPr>
            <p:ph type="sldNum" sz="quarter" idx="12"/>
          </p:nvPr>
        </p:nvSpPr>
        <p:spPr/>
        <p:txBody>
          <a:bodyPr/>
          <a:lstStyle/>
          <a:p>
            <a:fld id="{33E9EC35-AD31-4AB2-93A8-D6F93F11AE10}" type="slidenum">
              <a:rPr lang="en-GB" smtClean="0"/>
              <a:pPr/>
              <a:t>14</a:t>
            </a:fld>
            <a:endParaRPr lang="en-GB" dirty="0"/>
          </a:p>
        </p:txBody>
      </p:sp>
    </p:spTree>
    <p:extLst>
      <p:ext uri="{BB962C8B-B14F-4D97-AF65-F5344CB8AC3E}">
        <p14:creationId xmlns:p14="http://schemas.microsoft.com/office/powerpoint/2010/main" val="1548228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63EFF-0BF5-4966-910E-8BD5B8E2A858}"/>
              </a:ext>
            </a:extLst>
          </p:cNvPr>
          <p:cNvSpPr>
            <a:spLocks noGrp="1"/>
          </p:cNvSpPr>
          <p:nvPr>
            <p:ph type="title"/>
          </p:nvPr>
        </p:nvSpPr>
        <p:spPr/>
        <p:txBody>
          <a:bodyPr/>
          <a:lstStyle/>
          <a:p>
            <a:r>
              <a:rPr lang="en-US" dirty="0"/>
              <a:t>Hull cell – plating data</a:t>
            </a:r>
          </a:p>
        </p:txBody>
      </p:sp>
      <p:sp>
        <p:nvSpPr>
          <p:cNvPr id="4" name="Slide Number Placeholder 3">
            <a:extLst>
              <a:ext uri="{FF2B5EF4-FFF2-40B4-BE49-F238E27FC236}">
                <a16:creationId xmlns:a16="http://schemas.microsoft.com/office/drawing/2014/main" id="{5E2EBA53-1872-4202-A667-B9743E59DCAA}"/>
              </a:ext>
            </a:extLst>
          </p:cNvPr>
          <p:cNvSpPr>
            <a:spLocks noGrp="1"/>
          </p:cNvSpPr>
          <p:nvPr>
            <p:ph type="sldNum" sz="quarter" idx="12"/>
          </p:nvPr>
        </p:nvSpPr>
        <p:spPr/>
        <p:txBody>
          <a:bodyPr/>
          <a:lstStyle/>
          <a:p>
            <a:fld id="{A35F5150-20B2-4E63-BD66-9EB7DD63C50A}" type="slidenum">
              <a:rPr lang="en-US" smtClean="0"/>
              <a:t>15</a:t>
            </a:fld>
            <a:endParaRPr lang="en-US"/>
          </a:p>
        </p:txBody>
      </p:sp>
      <p:pic>
        <p:nvPicPr>
          <p:cNvPr id="11" name="Picture 10">
            <a:extLst>
              <a:ext uri="{FF2B5EF4-FFF2-40B4-BE49-F238E27FC236}">
                <a16:creationId xmlns:a16="http://schemas.microsoft.com/office/drawing/2014/main" id="{6F2D4155-7A52-40DA-88E0-88F1064D5E65}"/>
              </a:ext>
            </a:extLst>
          </p:cNvPr>
          <p:cNvPicPr>
            <a:picLocks noChangeAspect="1"/>
          </p:cNvPicPr>
          <p:nvPr/>
        </p:nvPicPr>
        <p:blipFill rotWithShape="1">
          <a:blip r:embed="rId2"/>
          <a:srcRect b="13172"/>
          <a:stretch/>
        </p:blipFill>
        <p:spPr>
          <a:xfrm>
            <a:off x="5260246" y="1217585"/>
            <a:ext cx="6873681" cy="3277481"/>
          </a:xfrm>
          <a:prstGeom prst="rect">
            <a:avLst/>
          </a:prstGeom>
        </p:spPr>
      </p:pic>
      <p:graphicFrame>
        <p:nvGraphicFramePr>
          <p:cNvPr id="9" name="Chart 8">
            <a:extLst>
              <a:ext uri="{FF2B5EF4-FFF2-40B4-BE49-F238E27FC236}">
                <a16:creationId xmlns:a16="http://schemas.microsoft.com/office/drawing/2014/main" id="{52C8856F-E2F1-4A2B-8943-6F14ECC38AFE}"/>
              </a:ext>
            </a:extLst>
          </p:cNvPr>
          <p:cNvGraphicFramePr/>
          <p:nvPr/>
        </p:nvGraphicFramePr>
        <p:xfrm>
          <a:off x="665515" y="3725654"/>
          <a:ext cx="4136392" cy="2779552"/>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a:extLst>
              <a:ext uri="{FF2B5EF4-FFF2-40B4-BE49-F238E27FC236}">
                <a16:creationId xmlns:a16="http://schemas.microsoft.com/office/drawing/2014/main" id="{41450425-3155-49C0-880A-E6A2DA4CD933}"/>
              </a:ext>
            </a:extLst>
          </p:cNvPr>
          <p:cNvPicPr>
            <a:picLocks noChangeAspect="1"/>
          </p:cNvPicPr>
          <p:nvPr/>
        </p:nvPicPr>
        <p:blipFill>
          <a:blip r:embed="rId4"/>
          <a:stretch>
            <a:fillRect/>
          </a:stretch>
        </p:blipFill>
        <p:spPr>
          <a:xfrm>
            <a:off x="6417575" y="4719393"/>
            <a:ext cx="5774425" cy="1881413"/>
          </a:xfrm>
          <a:prstGeom prst="rect">
            <a:avLst/>
          </a:prstGeom>
        </p:spPr>
      </p:pic>
      <p:sp>
        <p:nvSpPr>
          <p:cNvPr id="10" name="TextBox 9">
            <a:extLst>
              <a:ext uri="{FF2B5EF4-FFF2-40B4-BE49-F238E27FC236}">
                <a16:creationId xmlns:a16="http://schemas.microsoft.com/office/drawing/2014/main" id="{F6486FEF-2851-465A-AEFA-47C47071B1C5}"/>
              </a:ext>
            </a:extLst>
          </p:cNvPr>
          <p:cNvSpPr txBox="1"/>
          <p:nvPr/>
        </p:nvSpPr>
        <p:spPr>
          <a:xfrm>
            <a:off x="8697086" y="4179460"/>
            <a:ext cx="2470613" cy="369332"/>
          </a:xfrm>
          <a:prstGeom prst="rect">
            <a:avLst/>
          </a:prstGeom>
          <a:noFill/>
        </p:spPr>
        <p:txBody>
          <a:bodyPr wrap="none" rtlCol="0">
            <a:spAutoFit/>
          </a:bodyPr>
          <a:lstStyle/>
          <a:p>
            <a:r>
              <a:rPr lang="en-US" dirty="0"/>
              <a:t>Corrdesa Hull cell model</a:t>
            </a:r>
          </a:p>
        </p:txBody>
      </p:sp>
      <p:pic>
        <p:nvPicPr>
          <p:cNvPr id="13" name="Picture 2" descr="List of Hull Cells | YAMAMOTO-MS">
            <a:extLst>
              <a:ext uri="{FF2B5EF4-FFF2-40B4-BE49-F238E27FC236}">
                <a16:creationId xmlns:a16="http://schemas.microsoft.com/office/drawing/2014/main" id="{5B573401-1740-48B6-93C2-09F9C5FDCB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6110" y="1217585"/>
            <a:ext cx="3601498" cy="202584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49358FE-F61B-496E-AB92-CC5894C1CD8D}"/>
              </a:ext>
            </a:extLst>
          </p:cNvPr>
          <p:cNvGrpSpPr/>
          <p:nvPr/>
        </p:nvGrpSpPr>
        <p:grpSpPr>
          <a:xfrm>
            <a:off x="2952925" y="1530531"/>
            <a:ext cx="2579665" cy="606456"/>
            <a:chOff x="2952925" y="1530531"/>
            <a:chExt cx="2579665" cy="606456"/>
          </a:xfrm>
        </p:grpSpPr>
        <p:sp>
          <p:nvSpPr>
            <p:cNvPr id="14" name="TextBox 13">
              <a:extLst>
                <a:ext uri="{FF2B5EF4-FFF2-40B4-BE49-F238E27FC236}">
                  <a16:creationId xmlns:a16="http://schemas.microsoft.com/office/drawing/2014/main" id="{F17D1FAA-A4D5-4F31-AC0F-862C910D77EE}"/>
                </a:ext>
              </a:extLst>
            </p:cNvPr>
            <p:cNvSpPr txBox="1"/>
            <p:nvPr/>
          </p:nvSpPr>
          <p:spPr>
            <a:xfrm>
              <a:off x="4585728" y="1530531"/>
              <a:ext cx="946862" cy="369332"/>
            </a:xfrm>
            <a:prstGeom prst="rect">
              <a:avLst/>
            </a:prstGeom>
            <a:noFill/>
          </p:spPr>
          <p:txBody>
            <a:bodyPr wrap="none" rtlCol="0">
              <a:spAutoFit/>
            </a:bodyPr>
            <a:lstStyle/>
            <a:p>
              <a:r>
                <a:rPr lang="en-US" dirty="0"/>
                <a:t>cathode</a:t>
              </a:r>
            </a:p>
          </p:txBody>
        </p:sp>
        <p:cxnSp>
          <p:nvCxnSpPr>
            <p:cNvPr id="8" name="Straight Arrow Connector 7">
              <a:extLst>
                <a:ext uri="{FF2B5EF4-FFF2-40B4-BE49-F238E27FC236}">
                  <a16:creationId xmlns:a16="http://schemas.microsoft.com/office/drawing/2014/main" id="{AF40AFDF-7520-44ED-9D95-48A80F6F9F14}"/>
                </a:ext>
              </a:extLst>
            </p:cNvPr>
            <p:cNvCxnSpPr>
              <a:cxnSpLocks/>
            </p:cNvCxnSpPr>
            <p:nvPr/>
          </p:nvCxnSpPr>
          <p:spPr>
            <a:xfrm flipH="1">
              <a:off x="2952925" y="1843416"/>
              <a:ext cx="1731284" cy="293571"/>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grpSp>
      <p:grpSp>
        <p:nvGrpSpPr>
          <p:cNvPr id="3" name="Group 2">
            <a:extLst>
              <a:ext uri="{FF2B5EF4-FFF2-40B4-BE49-F238E27FC236}">
                <a16:creationId xmlns:a16="http://schemas.microsoft.com/office/drawing/2014/main" id="{1AA90B15-45C4-4B8C-B208-46FDB7036A48}"/>
              </a:ext>
            </a:extLst>
          </p:cNvPr>
          <p:cNvGrpSpPr/>
          <p:nvPr/>
        </p:nvGrpSpPr>
        <p:grpSpPr>
          <a:xfrm>
            <a:off x="199935" y="1474084"/>
            <a:ext cx="1552350" cy="710471"/>
            <a:chOff x="199935" y="1474084"/>
            <a:chExt cx="1552350" cy="710471"/>
          </a:xfrm>
        </p:grpSpPr>
        <p:sp>
          <p:nvSpPr>
            <p:cNvPr id="6" name="TextBox 5">
              <a:extLst>
                <a:ext uri="{FF2B5EF4-FFF2-40B4-BE49-F238E27FC236}">
                  <a16:creationId xmlns:a16="http://schemas.microsoft.com/office/drawing/2014/main" id="{291AC0F3-BE28-4A50-91F4-BECCEBE8F2FD}"/>
                </a:ext>
              </a:extLst>
            </p:cNvPr>
            <p:cNvSpPr txBox="1"/>
            <p:nvPr/>
          </p:nvSpPr>
          <p:spPr>
            <a:xfrm>
              <a:off x="199935" y="1474084"/>
              <a:ext cx="776175" cy="369332"/>
            </a:xfrm>
            <a:prstGeom prst="rect">
              <a:avLst/>
            </a:prstGeom>
            <a:noFill/>
          </p:spPr>
          <p:txBody>
            <a:bodyPr wrap="none" rtlCol="0">
              <a:spAutoFit/>
            </a:bodyPr>
            <a:lstStyle/>
            <a:p>
              <a:r>
                <a:rPr lang="en-US" dirty="0"/>
                <a:t>anode</a:t>
              </a:r>
            </a:p>
          </p:txBody>
        </p:sp>
        <p:cxnSp>
          <p:nvCxnSpPr>
            <p:cNvPr id="15" name="Straight Arrow Connector 14">
              <a:extLst>
                <a:ext uri="{FF2B5EF4-FFF2-40B4-BE49-F238E27FC236}">
                  <a16:creationId xmlns:a16="http://schemas.microsoft.com/office/drawing/2014/main" id="{A379E711-FDFB-4440-82EC-5461FABC5496}"/>
                </a:ext>
              </a:extLst>
            </p:cNvPr>
            <p:cNvCxnSpPr>
              <a:cxnSpLocks/>
              <a:stCxn id="6" idx="2"/>
            </p:cNvCxnSpPr>
            <p:nvPr/>
          </p:nvCxnSpPr>
          <p:spPr>
            <a:xfrm>
              <a:off x="588023" y="1843416"/>
              <a:ext cx="1164262" cy="341139"/>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grpSp>
      <p:sp>
        <p:nvSpPr>
          <p:cNvPr id="20" name="TextBox 19">
            <a:extLst>
              <a:ext uri="{FF2B5EF4-FFF2-40B4-BE49-F238E27FC236}">
                <a16:creationId xmlns:a16="http://schemas.microsoft.com/office/drawing/2014/main" id="{FE4AF03D-D5F7-4AA6-ACFD-A1F29FCA6DE7}"/>
              </a:ext>
            </a:extLst>
          </p:cNvPr>
          <p:cNvSpPr txBox="1"/>
          <p:nvPr/>
        </p:nvSpPr>
        <p:spPr>
          <a:xfrm>
            <a:off x="1752285" y="3139586"/>
            <a:ext cx="3507961" cy="276999"/>
          </a:xfrm>
          <a:prstGeom prst="rect">
            <a:avLst/>
          </a:prstGeom>
          <a:noFill/>
        </p:spPr>
        <p:txBody>
          <a:bodyPr wrap="square" rtlCol="0">
            <a:spAutoFit/>
          </a:bodyPr>
          <a:lstStyle/>
          <a:p>
            <a:r>
              <a:rPr lang="en-US" sz="1200" dirty="0">
                <a:hlinkClick r:id="rId6"/>
              </a:rPr>
              <a:t>www.yamamoto-ms.co.jp</a:t>
            </a:r>
            <a:r>
              <a:rPr lang="en-US" sz="1200" dirty="0"/>
              <a:t> </a:t>
            </a:r>
          </a:p>
        </p:txBody>
      </p:sp>
    </p:spTree>
    <p:extLst>
      <p:ext uri="{BB962C8B-B14F-4D97-AF65-F5344CB8AC3E}">
        <p14:creationId xmlns:p14="http://schemas.microsoft.com/office/powerpoint/2010/main" val="245202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A2CBD-3B7C-45A4-977B-80BCC3AED338}"/>
              </a:ext>
            </a:extLst>
          </p:cNvPr>
          <p:cNvSpPr>
            <a:spLocks noGrp="1"/>
          </p:cNvSpPr>
          <p:nvPr>
            <p:ph type="title"/>
          </p:nvPr>
        </p:nvSpPr>
        <p:spPr/>
        <p:txBody>
          <a:bodyPr/>
          <a:lstStyle/>
          <a:p>
            <a:r>
              <a:rPr lang="en-US" dirty="0"/>
              <a:t>Landing gear in plating tank</a:t>
            </a:r>
          </a:p>
        </p:txBody>
      </p:sp>
      <p:sp>
        <p:nvSpPr>
          <p:cNvPr id="4" name="Slide Number Placeholder 3">
            <a:extLst>
              <a:ext uri="{FF2B5EF4-FFF2-40B4-BE49-F238E27FC236}">
                <a16:creationId xmlns:a16="http://schemas.microsoft.com/office/drawing/2014/main" id="{E278DC2C-DF22-4E29-9302-45469D1A83B6}"/>
              </a:ext>
            </a:extLst>
          </p:cNvPr>
          <p:cNvSpPr>
            <a:spLocks noGrp="1"/>
          </p:cNvSpPr>
          <p:nvPr>
            <p:ph type="sldNum" sz="quarter" idx="12"/>
          </p:nvPr>
        </p:nvSpPr>
        <p:spPr/>
        <p:txBody>
          <a:bodyPr/>
          <a:lstStyle/>
          <a:p>
            <a:fld id="{33E9EC35-AD31-4AB2-93A8-D6F93F11AE10}" type="slidenum">
              <a:rPr lang="en-GB" smtClean="0"/>
              <a:pPr/>
              <a:t>16</a:t>
            </a:fld>
            <a:endParaRPr lang="en-GB" dirty="0"/>
          </a:p>
        </p:txBody>
      </p:sp>
      <p:pic>
        <p:nvPicPr>
          <p:cNvPr id="5" name="Picture 4" descr="Landing Gear Services - Aircraft Maintenance | Lufthansa Technik">
            <a:extLst>
              <a:ext uri="{FF2B5EF4-FFF2-40B4-BE49-F238E27FC236}">
                <a16:creationId xmlns:a16="http://schemas.microsoft.com/office/drawing/2014/main" id="{D3188BF8-8A57-4287-B756-277FF2F337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214" y="1778351"/>
            <a:ext cx="8115168" cy="45647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D7BE261-B5FE-4951-9187-EF7D978F1AB1}"/>
              </a:ext>
            </a:extLst>
          </p:cNvPr>
          <p:cNvSpPr/>
          <p:nvPr/>
        </p:nvSpPr>
        <p:spPr>
          <a:xfrm>
            <a:off x="496937" y="1501689"/>
            <a:ext cx="11809862" cy="261610"/>
          </a:xfrm>
          <a:prstGeom prst="rect">
            <a:avLst/>
          </a:prstGeom>
        </p:spPr>
        <p:txBody>
          <a:bodyPr wrap="square">
            <a:spAutoFit/>
          </a:bodyPr>
          <a:lstStyle/>
          <a:p>
            <a:r>
              <a:rPr lang="en-US" sz="1100" dirty="0">
                <a:solidFill>
                  <a:schemeClr val="accent1"/>
                </a:solidFill>
              </a:rPr>
              <a:t>https://www.lufthansa-technik.com/documents/5875801/6300210/090910_Galvanik++64461_16x9.jpg/692b1cb1-a8f5-4d66-bea3-2f1089e45908?t=1539967084906</a:t>
            </a:r>
          </a:p>
        </p:txBody>
      </p:sp>
    </p:spTree>
    <p:extLst>
      <p:ext uri="{BB962C8B-B14F-4D97-AF65-F5344CB8AC3E}">
        <p14:creationId xmlns:p14="http://schemas.microsoft.com/office/powerpoint/2010/main" val="2209192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624E3-DE5C-4007-9F8F-8ED73403EEFF}"/>
              </a:ext>
            </a:extLst>
          </p:cNvPr>
          <p:cNvSpPr>
            <a:spLocks noGrp="1"/>
          </p:cNvSpPr>
          <p:nvPr>
            <p:ph type="title"/>
          </p:nvPr>
        </p:nvSpPr>
        <p:spPr/>
        <p:txBody>
          <a:bodyPr/>
          <a:lstStyle/>
          <a:p>
            <a:r>
              <a:rPr lang="en-US" dirty="0"/>
              <a:t>Surrogate geometry and plating tank</a:t>
            </a:r>
          </a:p>
        </p:txBody>
      </p:sp>
      <p:pic>
        <p:nvPicPr>
          <p:cNvPr id="5" name="Content Placeholder 4">
            <a:extLst>
              <a:ext uri="{FF2B5EF4-FFF2-40B4-BE49-F238E27FC236}">
                <a16:creationId xmlns:a16="http://schemas.microsoft.com/office/drawing/2014/main" id="{5D6DCA7B-CD25-469B-8B6E-B29E9E966BBA}"/>
              </a:ext>
            </a:extLst>
          </p:cNvPr>
          <p:cNvPicPr>
            <a:picLocks noGrp="1" noChangeAspect="1"/>
          </p:cNvPicPr>
          <p:nvPr>
            <p:ph idx="1"/>
          </p:nvPr>
        </p:nvPicPr>
        <p:blipFill>
          <a:blip r:embed="rId2"/>
          <a:stretch>
            <a:fillRect/>
          </a:stretch>
        </p:blipFill>
        <p:spPr>
          <a:xfrm>
            <a:off x="838200" y="1389924"/>
            <a:ext cx="3895505" cy="4835525"/>
          </a:xfrm>
          <a:prstGeom prst="rect">
            <a:avLst/>
          </a:prstGeom>
        </p:spPr>
      </p:pic>
      <p:sp>
        <p:nvSpPr>
          <p:cNvPr id="4" name="Slide Number Placeholder 3">
            <a:extLst>
              <a:ext uri="{FF2B5EF4-FFF2-40B4-BE49-F238E27FC236}">
                <a16:creationId xmlns:a16="http://schemas.microsoft.com/office/drawing/2014/main" id="{72BE4DEA-670B-4925-811B-6434F8BC68C5}"/>
              </a:ext>
            </a:extLst>
          </p:cNvPr>
          <p:cNvSpPr>
            <a:spLocks noGrp="1"/>
          </p:cNvSpPr>
          <p:nvPr>
            <p:ph type="sldNum" sz="quarter" idx="12"/>
          </p:nvPr>
        </p:nvSpPr>
        <p:spPr/>
        <p:txBody>
          <a:bodyPr/>
          <a:lstStyle/>
          <a:p>
            <a:fld id="{A35F5150-20B2-4E63-BD66-9EB7DD63C50A}" type="slidenum">
              <a:rPr lang="en-US" smtClean="0"/>
              <a:t>17</a:t>
            </a:fld>
            <a:endParaRPr lang="en-US" dirty="0"/>
          </a:p>
        </p:txBody>
      </p:sp>
      <p:pic>
        <p:nvPicPr>
          <p:cNvPr id="6" name="Picture 5">
            <a:extLst>
              <a:ext uri="{FF2B5EF4-FFF2-40B4-BE49-F238E27FC236}">
                <a16:creationId xmlns:a16="http://schemas.microsoft.com/office/drawing/2014/main" id="{28F00654-6D63-49F9-86D4-408B6280991B}"/>
              </a:ext>
            </a:extLst>
          </p:cNvPr>
          <p:cNvPicPr>
            <a:picLocks noChangeAspect="1"/>
          </p:cNvPicPr>
          <p:nvPr/>
        </p:nvPicPr>
        <p:blipFill>
          <a:blip r:embed="rId3"/>
          <a:stretch>
            <a:fillRect/>
          </a:stretch>
        </p:blipFill>
        <p:spPr>
          <a:xfrm>
            <a:off x="5776495" y="1524000"/>
            <a:ext cx="3588287" cy="5049580"/>
          </a:xfrm>
          <a:prstGeom prst="rect">
            <a:avLst/>
          </a:prstGeom>
        </p:spPr>
      </p:pic>
      <p:grpSp>
        <p:nvGrpSpPr>
          <p:cNvPr id="10" name="Group 9">
            <a:extLst>
              <a:ext uri="{FF2B5EF4-FFF2-40B4-BE49-F238E27FC236}">
                <a16:creationId xmlns:a16="http://schemas.microsoft.com/office/drawing/2014/main" id="{74AF1B07-9A19-471D-85A1-CB9C00FE89FF}"/>
              </a:ext>
            </a:extLst>
          </p:cNvPr>
          <p:cNvGrpSpPr/>
          <p:nvPr/>
        </p:nvGrpSpPr>
        <p:grpSpPr>
          <a:xfrm>
            <a:off x="7905750" y="2967335"/>
            <a:ext cx="4114558" cy="2585323"/>
            <a:chOff x="7905750" y="2967335"/>
            <a:chExt cx="4114558" cy="2585323"/>
          </a:xfrm>
        </p:grpSpPr>
        <p:sp>
          <p:nvSpPr>
            <p:cNvPr id="7" name="TextBox 6">
              <a:extLst>
                <a:ext uri="{FF2B5EF4-FFF2-40B4-BE49-F238E27FC236}">
                  <a16:creationId xmlns:a16="http://schemas.microsoft.com/office/drawing/2014/main" id="{10D01558-A466-499F-8899-4657F4559A28}"/>
                </a:ext>
              </a:extLst>
            </p:cNvPr>
            <p:cNvSpPr txBox="1"/>
            <p:nvPr/>
          </p:nvSpPr>
          <p:spPr>
            <a:xfrm>
              <a:off x="10096499" y="2967335"/>
              <a:ext cx="1923809" cy="2585323"/>
            </a:xfrm>
            <a:prstGeom prst="rect">
              <a:avLst/>
            </a:prstGeom>
            <a:noFill/>
          </p:spPr>
          <p:txBody>
            <a:bodyPr wrap="square" rtlCol="0">
              <a:spAutoFit/>
            </a:bodyPr>
            <a:lstStyle/>
            <a:p>
              <a:r>
                <a:rPr lang="en-US" dirty="0"/>
                <a:t>Representative auxiliary anode tooling, assumed connected to main power supply.</a:t>
              </a:r>
            </a:p>
            <a:p>
              <a:r>
                <a:rPr lang="en-US" dirty="0"/>
                <a:t>Other auxiliary anodes not included</a:t>
              </a:r>
            </a:p>
          </p:txBody>
        </p:sp>
        <p:cxnSp>
          <p:nvCxnSpPr>
            <p:cNvPr id="9" name="Straight Arrow Connector 8">
              <a:extLst>
                <a:ext uri="{FF2B5EF4-FFF2-40B4-BE49-F238E27FC236}">
                  <a16:creationId xmlns:a16="http://schemas.microsoft.com/office/drawing/2014/main" id="{0108DDA1-21BE-4D61-8AD9-B4860C5759AB}"/>
                </a:ext>
              </a:extLst>
            </p:cNvPr>
            <p:cNvCxnSpPr/>
            <p:nvPr/>
          </p:nvCxnSpPr>
          <p:spPr>
            <a:xfrm flipH="1">
              <a:off x="7905750" y="3478510"/>
              <a:ext cx="2076450" cy="779165"/>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1385C4C1-25DB-4FB0-A69E-4F2156D279A2}"/>
              </a:ext>
            </a:extLst>
          </p:cNvPr>
          <p:cNvGrpSpPr/>
          <p:nvPr/>
        </p:nvGrpSpPr>
        <p:grpSpPr>
          <a:xfrm>
            <a:off x="723900" y="3429001"/>
            <a:ext cx="2795390" cy="2764156"/>
            <a:chOff x="723900" y="3429001"/>
            <a:chExt cx="2795390" cy="2764156"/>
          </a:xfrm>
        </p:grpSpPr>
        <p:sp>
          <p:nvSpPr>
            <p:cNvPr id="11" name="TextBox 10">
              <a:extLst>
                <a:ext uri="{FF2B5EF4-FFF2-40B4-BE49-F238E27FC236}">
                  <a16:creationId xmlns:a16="http://schemas.microsoft.com/office/drawing/2014/main" id="{9A639168-0FB4-43A4-BE1E-E5E699F7B834}"/>
                </a:ext>
              </a:extLst>
            </p:cNvPr>
            <p:cNvSpPr txBox="1"/>
            <p:nvPr/>
          </p:nvSpPr>
          <p:spPr>
            <a:xfrm>
              <a:off x="723900" y="5823825"/>
              <a:ext cx="1752600" cy="369332"/>
            </a:xfrm>
            <a:prstGeom prst="rect">
              <a:avLst/>
            </a:prstGeom>
            <a:noFill/>
          </p:spPr>
          <p:txBody>
            <a:bodyPr wrap="square" rtlCol="0">
              <a:spAutoFit/>
            </a:bodyPr>
            <a:lstStyle/>
            <a:p>
              <a:r>
                <a:rPr lang="en-US" dirty="0"/>
                <a:t>Tank anodes</a:t>
              </a:r>
            </a:p>
          </p:txBody>
        </p:sp>
        <p:cxnSp>
          <p:nvCxnSpPr>
            <p:cNvPr id="14" name="Straight Arrow Connector 13">
              <a:extLst>
                <a:ext uri="{FF2B5EF4-FFF2-40B4-BE49-F238E27FC236}">
                  <a16:creationId xmlns:a16="http://schemas.microsoft.com/office/drawing/2014/main" id="{732846B2-3359-4DC7-B267-528AB94EBA10}"/>
                </a:ext>
              </a:extLst>
            </p:cNvPr>
            <p:cNvCxnSpPr>
              <a:cxnSpLocks/>
            </p:cNvCxnSpPr>
            <p:nvPr/>
          </p:nvCxnSpPr>
          <p:spPr>
            <a:xfrm flipV="1">
              <a:off x="2019300" y="3429001"/>
              <a:ext cx="257175" cy="257949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5B2B1D8-583E-4999-A6DA-93C2AE18486A}"/>
                </a:ext>
              </a:extLst>
            </p:cNvPr>
            <p:cNvCxnSpPr>
              <a:cxnSpLocks/>
            </p:cNvCxnSpPr>
            <p:nvPr/>
          </p:nvCxnSpPr>
          <p:spPr>
            <a:xfrm flipV="1">
              <a:off x="2019300" y="3807686"/>
              <a:ext cx="1499990" cy="2200805"/>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23E1E134-0332-4814-AF4C-987A5F99E0E9}"/>
              </a:ext>
            </a:extLst>
          </p:cNvPr>
          <p:cNvGrpSpPr/>
          <p:nvPr/>
        </p:nvGrpSpPr>
        <p:grpSpPr>
          <a:xfrm>
            <a:off x="414337" y="1268376"/>
            <a:ext cx="2252663" cy="1150974"/>
            <a:chOff x="414337" y="1268376"/>
            <a:chExt cx="2252663" cy="1150974"/>
          </a:xfrm>
        </p:grpSpPr>
        <p:sp>
          <p:nvSpPr>
            <p:cNvPr id="19" name="TextBox 18">
              <a:extLst>
                <a:ext uri="{FF2B5EF4-FFF2-40B4-BE49-F238E27FC236}">
                  <a16:creationId xmlns:a16="http://schemas.microsoft.com/office/drawing/2014/main" id="{C1F7732A-6A11-4734-8A59-0669422AB24A}"/>
                </a:ext>
              </a:extLst>
            </p:cNvPr>
            <p:cNvSpPr txBox="1"/>
            <p:nvPr/>
          </p:nvSpPr>
          <p:spPr>
            <a:xfrm>
              <a:off x="414337" y="1268376"/>
              <a:ext cx="1752600" cy="646331"/>
            </a:xfrm>
            <a:prstGeom prst="rect">
              <a:avLst/>
            </a:prstGeom>
            <a:noFill/>
          </p:spPr>
          <p:txBody>
            <a:bodyPr wrap="square" rtlCol="0">
              <a:spAutoFit/>
            </a:bodyPr>
            <a:lstStyle/>
            <a:p>
              <a:r>
                <a:rPr lang="en-US" i="1" dirty="0"/>
                <a:t>Surrogate</a:t>
              </a:r>
            </a:p>
            <a:p>
              <a:r>
                <a:rPr lang="en-US" dirty="0"/>
                <a:t>drag brace</a:t>
              </a:r>
            </a:p>
          </p:txBody>
        </p:sp>
        <p:cxnSp>
          <p:nvCxnSpPr>
            <p:cNvPr id="20" name="Straight Arrow Connector 19">
              <a:extLst>
                <a:ext uri="{FF2B5EF4-FFF2-40B4-BE49-F238E27FC236}">
                  <a16:creationId xmlns:a16="http://schemas.microsoft.com/office/drawing/2014/main" id="{08AA9FA2-3CAB-432A-AB19-15BA091E0EC8}"/>
                </a:ext>
              </a:extLst>
            </p:cNvPr>
            <p:cNvCxnSpPr>
              <a:cxnSpLocks/>
            </p:cNvCxnSpPr>
            <p:nvPr/>
          </p:nvCxnSpPr>
          <p:spPr>
            <a:xfrm>
              <a:off x="1495425" y="1784566"/>
              <a:ext cx="1171575" cy="63478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303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FD6A62-B52C-4DE0-B7BC-7CFE0B6EE7CA}"/>
              </a:ext>
            </a:extLst>
          </p:cNvPr>
          <p:cNvSpPr>
            <a:spLocks noGrp="1"/>
          </p:cNvSpPr>
          <p:nvPr>
            <p:ph type="title"/>
          </p:nvPr>
        </p:nvSpPr>
        <p:spPr/>
        <p:txBody>
          <a:bodyPr/>
          <a:lstStyle/>
          <a:p>
            <a:r>
              <a:rPr lang="en-US" dirty="0"/>
              <a:t>Thickness variation</a:t>
            </a:r>
          </a:p>
        </p:txBody>
      </p:sp>
      <p:sp>
        <p:nvSpPr>
          <p:cNvPr id="4" name="Slide Number Placeholder 3">
            <a:extLst>
              <a:ext uri="{FF2B5EF4-FFF2-40B4-BE49-F238E27FC236}">
                <a16:creationId xmlns:a16="http://schemas.microsoft.com/office/drawing/2014/main" id="{3000EB7F-04E0-41B7-8E2C-77B8A01DF3F5}"/>
              </a:ext>
            </a:extLst>
          </p:cNvPr>
          <p:cNvSpPr>
            <a:spLocks noGrp="1"/>
          </p:cNvSpPr>
          <p:nvPr>
            <p:ph type="sldNum" sz="quarter" idx="12"/>
          </p:nvPr>
        </p:nvSpPr>
        <p:spPr/>
        <p:txBody>
          <a:bodyPr/>
          <a:lstStyle/>
          <a:p>
            <a:fld id="{A35F5150-20B2-4E63-BD66-9EB7DD63C50A}" type="slidenum">
              <a:rPr lang="en-US" smtClean="0"/>
              <a:t>18</a:t>
            </a:fld>
            <a:endParaRPr lang="en-US"/>
          </a:p>
        </p:txBody>
      </p:sp>
      <p:pic>
        <p:nvPicPr>
          <p:cNvPr id="5" name="Picture 4">
            <a:extLst>
              <a:ext uri="{FF2B5EF4-FFF2-40B4-BE49-F238E27FC236}">
                <a16:creationId xmlns:a16="http://schemas.microsoft.com/office/drawing/2014/main" id="{66518F4C-DBDB-4CD1-A7D8-7ABA3A748A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55" b="91945" l="1416" r="98882">
                        <a14:foregroundMark x1="8867" y1="48723" x2="8867" y2="48723"/>
                        <a14:foregroundMark x1="5067" y1="49116" x2="5067" y2="49116"/>
                        <a14:foregroundMark x1="1416" y1="58546" x2="1416" y2="58546"/>
                        <a14:foregroundMark x1="8718" y1="91945" x2="8718" y2="91945"/>
                        <a14:foregroundMark x1="97243" y1="16699" x2="97243" y2="16699"/>
                        <a14:foregroundMark x1="84799" y1="9234" x2="84799" y2="9234"/>
                        <a14:foregroundMark x1="98882" y1="8055" x2="98882" y2="8055"/>
                      </a14:backgroundRemoval>
                    </a14:imgEffect>
                  </a14:imgLayer>
                </a14:imgProps>
              </a:ext>
            </a:extLst>
          </a:blip>
          <a:stretch>
            <a:fillRect/>
          </a:stretch>
        </p:blipFill>
        <p:spPr>
          <a:xfrm>
            <a:off x="0" y="1116880"/>
            <a:ext cx="12192000" cy="4624239"/>
          </a:xfrm>
          <a:prstGeom prst="rect">
            <a:avLst/>
          </a:prstGeom>
        </p:spPr>
      </p:pic>
      <p:pic>
        <p:nvPicPr>
          <p:cNvPr id="7" name="Picture 6">
            <a:extLst>
              <a:ext uri="{FF2B5EF4-FFF2-40B4-BE49-F238E27FC236}">
                <a16:creationId xmlns:a16="http://schemas.microsoft.com/office/drawing/2014/main" id="{D2DEF1F8-CFD3-40F8-924F-61BCACCB2E4A}"/>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355555" y="2692400"/>
            <a:ext cx="1331620" cy="3591560"/>
          </a:xfrm>
          <a:prstGeom prst="rect">
            <a:avLst/>
          </a:prstGeom>
        </p:spPr>
      </p:pic>
    </p:spTree>
    <p:extLst>
      <p:ext uri="{BB962C8B-B14F-4D97-AF65-F5344CB8AC3E}">
        <p14:creationId xmlns:p14="http://schemas.microsoft.com/office/powerpoint/2010/main" val="1244627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BE4DEA-670B-4925-811B-6434F8BC68C5}"/>
              </a:ext>
            </a:extLst>
          </p:cNvPr>
          <p:cNvSpPr>
            <a:spLocks noGrp="1"/>
          </p:cNvSpPr>
          <p:nvPr>
            <p:ph type="sldNum" sz="quarter" idx="12"/>
          </p:nvPr>
        </p:nvSpPr>
        <p:spPr/>
        <p:txBody>
          <a:bodyPr/>
          <a:lstStyle/>
          <a:p>
            <a:fld id="{A35F5150-20B2-4E63-BD66-9EB7DD63C50A}" type="slidenum">
              <a:rPr lang="en-US" smtClean="0"/>
              <a:t>19</a:t>
            </a:fld>
            <a:endParaRPr lang="en-US"/>
          </a:p>
        </p:txBody>
      </p:sp>
      <p:cxnSp>
        <p:nvCxnSpPr>
          <p:cNvPr id="11" name="Straight Arrow Connector 10">
            <a:extLst>
              <a:ext uri="{FF2B5EF4-FFF2-40B4-BE49-F238E27FC236}">
                <a16:creationId xmlns:a16="http://schemas.microsoft.com/office/drawing/2014/main" id="{0D339229-358E-4D99-9542-F6CC74C511B7}"/>
              </a:ext>
            </a:extLst>
          </p:cNvPr>
          <p:cNvCxnSpPr/>
          <p:nvPr/>
        </p:nvCxnSpPr>
        <p:spPr>
          <a:xfrm flipH="1">
            <a:off x="7677150" y="4947285"/>
            <a:ext cx="523875" cy="352425"/>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E672E1E-C320-45AE-A04F-3CD0E6BA8AC0}"/>
              </a:ext>
            </a:extLst>
          </p:cNvPr>
          <p:cNvPicPr>
            <a:picLocks noChangeAspect="1"/>
          </p:cNvPicPr>
          <p:nvPr/>
        </p:nvPicPr>
        <p:blipFill>
          <a:blip r:embed="rId2"/>
          <a:stretch>
            <a:fillRect/>
          </a:stretch>
        </p:blipFill>
        <p:spPr>
          <a:xfrm>
            <a:off x="5233844" y="819125"/>
            <a:ext cx="3558177" cy="5382883"/>
          </a:xfrm>
          <a:prstGeom prst="rect">
            <a:avLst/>
          </a:prstGeom>
        </p:spPr>
      </p:pic>
      <p:pic>
        <p:nvPicPr>
          <p:cNvPr id="7" name="Picture 6">
            <a:extLst>
              <a:ext uri="{FF2B5EF4-FFF2-40B4-BE49-F238E27FC236}">
                <a16:creationId xmlns:a16="http://schemas.microsoft.com/office/drawing/2014/main" id="{A98DD467-1E01-436F-8486-EFB568110D5C}"/>
              </a:ext>
            </a:extLst>
          </p:cNvPr>
          <p:cNvPicPr>
            <a:picLocks noChangeAspect="1"/>
          </p:cNvPicPr>
          <p:nvPr/>
        </p:nvPicPr>
        <p:blipFill rotWithShape="1">
          <a:blip r:embed="rId3"/>
          <a:srcRect l="27744"/>
          <a:stretch/>
        </p:blipFill>
        <p:spPr>
          <a:xfrm>
            <a:off x="8319412" y="1009316"/>
            <a:ext cx="3626579" cy="48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71A6E064-F1D7-4C98-B662-D9D6F5BDC2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27390" y="942352"/>
            <a:ext cx="3366967" cy="5124450"/>
          </a:xfrm>
          <a:prstGeom prst="rect">
            <a:avLst/>
          </a:prstGeom>
        </p:spPr>
      </p:pic>
      <p:sp>
        <p:nvSpPr>
          <p:cNvPr id="2" name="Title 1">
            <a:extLst>
              <a:ext uri="{FF2B5EF4-FFF2-40B4-BE49-F238E27FC236}">
                <a16:creationId xmlns:a16="http://schemas.microsoft.com/office/drawing/2014/main" id="{F6A624E3-DE5C-4007-9F8F-8ED73403EEFF}"/>
              </a:ext>
            </a:extLst>
          </p:cNvPr>
          <p:cNvSpPr>
            <a:spLocks noGrp="1"/>
          </p:cNvSpPr>
          <p:nvPr>
            <p:ph type="title"/>
          </p:nvPr>
        </p:nvSpPr>
        <p:spPr>
          <a:xfrm>
            <a:off x="539155" y="0"/>
            <a:ext cx="10618012" cy="1143000"/>
          </a:xfrm>
        </p:spPr>
        <p:txBody>
          <a:bodyPr>
            <a:normAutofit fontScale="90000"/>
          </a:bodyPr>
          <a:lstStyle/>
          <a:p>
            <a:r>
              <a:rPr lang="en-US" dirty="0" err="1"/>
              <a:t>ZnNi</a:t>
            </a:r>
            <a:r>
              <a:rPr lang="en-US" dirty="0"/>
              <a:t> thickness &amp; composition with auxiliary anode</a:t>
            </a:r>
          </a:p>
        </p:txBody>
      </p:sp>
      <p:sp>
        <p:nvSpPr>
          <p:cNvPr id="3" name="TextBox 2">
            <a:extLst>
              <a:ext uri="{FF2B5EF4-FFF2-40B4-BE49-F238E27FC236}">
                <a16:creationId xmlns:a16="http://schemas.microsoft.com/office/drawing/2014/main" id="{FBB4AF76-E879-4756-978F-5A4A83036571}"/>
              </a:ext>
            </a:extLst>
          </p:cNvPr>
          <p:cNvSpPr txBox="1"/>
          <p:nvPr/>
        </p:nvSpPr>
        <p:spPr>
          <a:xfrm>
            <a:off x="4119880" y="5694680"/>
            <a:ext cx="3657600" cy="646331"/>
          </a:xfrm>
          <a:prstGeom prst="rect">
            <a:avLst/>
          </a:prstGeom>
          <a:noFill/>
        </p:spPr>
        <p:txBody>
          <a:bodyPr wrap="square" rtlCol="0">
            <a:spAutoFit/>
          </a:bodyPr>
          <a:lstStyle/>
          <a:p>
            <a:r>
              <a:rPr lang="en-US" b="1" dirty="0"/>
              <a:t>Very important</a:t>
            </a:r>
            <a:r>
              <a:rPr lang="en-US" dirty="0"/>
              <a:t>: Low current density gives low thickness with high Ni%</a:t>
            </a:r>
          </a:p>
        </p:txBody>
      </p:sp>
    </p:spTree>
    <p:extLst>
      <p:ext uri="{BB962C8B-B14F-4D97-AF65-F5344CB8AC3E}">
        <p14:creationId xmlns:p14="http://schemas.microsoft.com/office/powerpoint/2010/main" val="366819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normAutofit lnSpcReduction="10000"/>
          </a:bodyPr>
          <a:lstStyle/>
          <a:p>
            <a:r>
              <a:rPr lang="en-US" dirty="0"/>
              <a:t>Problem</a:t>
            </a:r>
          </a:p>
          <a:p>
            <a:pPr lvl="1"/>
            <a:r>
              <a:rPr lang="en-US" dirty="0"/>
              <a:t>Replacement of hazardous corrosion resistant coatings</a:t>
            </a:r>
          </a:p>
          <a:p>
            <a:pPr lvl="1"/>
            <a:r>
              <a:rPr lang="en-US" dirty="0"/>
              <a:t>Transition challenges</a:t>
            </a:r>
          </a:p>
          <a:p>
            <a:r>
              <a:rPr lang="en-US" dirty="0"/>
              <a:t>Modeling Approach</a:t>
            </a:r>
          </a:p>
          <a:p>
            <a:r>
              <a:rPr lang="en-US" dirty="0"/>
              <a:t>Simulations</a:t>
            </a:r>
          </a:p>
          <a:p>
            <a:pPr lvl="1"/>
            <a:r>
              <a:rPr lang="en-US" dirty="0"/>
              <a:t>Plating</a:t>
            </a:r>
          </a:p>
          <a:p>
            <a:pPr lvl="1"/>
            <a:r>
              <a:rPr lang="en-US" dirty="0"/>
              <a:t>Corrosion</a:t>
            </a:r>
          </a:p>
          <a:p>
            <a:pPr lvl="1"/>
            <a:r>
              <a:rPr lang="en-US" dirty="0"/>
              <a:t>Validation &amp; Verification</a:t>
            </a:r>
          </a:p>
          <a:p>
            <a:r>
              <a:rPr lang="en-US" dirty="0"/>
              <a:t>Summary</a:t>
            </a:r>
          </a:p>
        </p:txBody>
      </p:sp>
      <p:sp>
        <p:nvSpPr>
          <p:cNvPr id="4" name="Slide Number Placeholder 3"/>
          <p:cNvSpPr>
            <a:spLocks noGrp="1"/>
          </p:cNvSpPr>
          <p:nvPr>
            <p:ph type="sldNum" sz="quarter" idx="12"/>
          </p:nvPr>
        </p:nvSpPr>
        <p:spPr/>
        <p:txBody>
          <a:bodyPr/>
          <a:lstStyle/>
          <a:p>
            <a:fld id="{33E9EC35-AD31-4AB2-93A8-D6F93F11AE10}" type="slidenum">
              <a:rPr lang="en-GB" smtClean="0"/>
              <a:pPr/>
              <a:t>2</a:t>
            </a:fld>
            <a:endParaRPr lang="en-GB" dirty="0"/>
          </a:p>
        </p:txBody>
      </p:sp>
    </p:spTree>
    <p:extLst>
      <p:ext uri="{BB962C8B-B14F-4D97-AF65-F5344CB8AC3E}">
        <p14:creationId xmlns:p14="http://schemas.microsoft.com/office/powerpoint/2010/main" val="268881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624E3-DE5C-4007-9F8F-8ED73403EEFF}"/>
              </a:ext>
            </a:extLst>
          </p:cNvPr>
          <p:cNvSpPr>
            <a:spLocks noGrp="1"/>
          </p:cNvSpPr>
          <p:nvPr>
            <p:ph type="title"/>
          </p:nvPr>
        </p:nvSpPr>
        <p:spPr/>
        <p:txBody>
          <a:bodyPr/>
          <a:lstStyle/>
          <a:p>
            <a:r>
              <a:rPr lang="en-US" dirty="0"/>
              <a:t>Post plating measurement</a:t>
            </a:r>
          </a:p>
        </p:txBody>
      </p:sp>
      <p:sp>
        <p:nvSpPr>
          <p:cNvPr id="4" name="Slide Number Placeholder 3">
            <a:extLst>
              <a:ext uri="{FF2B5EF4-FFF2-40B4-BE49-F238E27FC236}">
                <a16:creationId xmlns:a16="http://schemas.microsoft.com/office/drawing/2014/main" id="{72BE4DEA-670B-4925-811B-6434F8BC68C5}"/>
              </a:ext>
            </a:extLst>
          </p:cNvPr>
          <p:cNvSpPr>
            <a:spLocks noGrp="1"/>
          </p:cNvSpPr>
          <p:nvPr>
            <p:ph type="sldNum" sz="quarter" idx="12"/>
          </p:nvPr>
        </p:nvSpPr>
        <p:spPr/>
        <p:txBody>
          <a:bodyPr/>
          <a:lstStyle/>
          <a:p>
            <a:fld id="{A35F5150-20B2-4E63-BD66-9EB7DD63C50A}" type="slidenum">
              <a:rPr lang="en-US" smtClean="0"/>
              <a:t>20</a:t>
            </a:fld>
            <a:endParaRPr lang="en-US"/>
          </a:p>
        </p:txBody>
      </p:sp>
      <p:sp>
        <p:nvSpPr>
          <p:cNvPr id="18" name="Content Placeholder 2">
            <a:extLst>
              <a:ext uri="{FF2B5EF4-FFF2-40B4-BE49-F238E27FC236}">
                <a16:creationId xmlns:a16="http://schemas.microsoft.com/office/drawing/2014/main" id="{F77EED4B-AB2B-49FE-B162-D2E02DCED9C2}"/>
              </a:ext>
            </a:extLst>
          </p:cNvPr>
          <p:cNvSpPr>
            <a:spLocks noGrp="1"/>
          </p:cNvSpPr>
          <p:nvPr>
            <p:ph idx="1"/>
          </p:nvPr>
        </p:nvSpPr>
        <p:spPr>
          <a:xfrm>
            <a:off x="6153387" y="1492763"/>
            <a:ext cx="5562600" cy="3682467"/>
          </a:xfrm>
        </p:spPr>
        <p:txBody>
          <a:bodyPr>
            <a:noAutofit/>
          </a:bodyPr>
          <a:lstStyle/>
          <a:p>
            <a:r>
              <a:rPr lang="en-US" sz="2400" dirty="0"/>
              <a:t>XRF measurement confirms Ni content within 12-16% range, BUT</a:t>
            </a:r>
          </a:p>
          <a:p>
            <a:pPr lvl="1"/>
            <a:r>
              <a:rPr lang="en-US" sz="2000" dirty="0"/>
              <a:t>Variations on edges and in recesses</a:t>
            </a:r>
          </a:p>
          <a:p>
            <a:pPr lvl="1"/>
            <a:r>
              <a:rPr lang="en-US" sz="2000" dirty="0"/>
              <a:t>Cannot measure locations where thickness and Ni% vary most</a:t>
            </a:r>
          </a:p>
          <a:p>
            <a:r>
              <a:rPr lang="en-US" sz="2400" dirty="0"/>
              <a:t>Better QA if can relate to the worst or most sensitive areas</a:t>
            </a:r>
          </a:p>
          <a:p>
            <a:r>
              <a:rPr lang="en-US" sz="2400" b="1" dirty="0"/>
              <a:t>Beware</a:t>
            </a:r>
            <a:r>
              <a:rPr lang="en-US" sz="2400" dirty="0"/>
              <a:t>: Some aerospace materials contain Ni, which can affect measurements, such as A100 is 11% Ni, 300M is 1.8% Ni</a:t>
            </a:r>
          </a:p>
        </p:txBody>
      </p:sp>
      <p:pic>
        <p:nvPicPr>
          <p:cNvPr id="20" name="Picture 19">
            <a:extLst>
              <a:ext uri="{FF2B5EF4-FFF2-40B4-BE49-F238E27FC236}">
                <a16:creationId xmlns:a16="http://schemas.microsoft.com/office/drawing/2014/main" id="{730B4BE0-4A2B-4D3E-A0BA-A94FAFF568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829" b="92527" l="2458" r="97458">
                        <a14:foregroundMark x1="7373" y1="54804" x2="7373" y2="54804"/>
                        <a14:foregroundMark x1="2627" y1="58363" x2="2627" y2="58363"/>
                        <a14:foregroundMark x1="7881" y1="92527" x2="7881" y2="92527"/>
                        <a14:foregroundMark x1="97458" y1="17794" x2="97458" y2="17794"/>
                        <a14:foregroundMark x1="94746" y1="7829" x2="94746" y2="7829"/>
                      </a14:backgroundRemoval>
                    </a14:imgEffect>
                  </a14:imgLayer>
                </a14:imgProps>
              </a:ext>
            </a:extLst>
          </a:blip>
          <a:stretch>
            <a:fillRect/>
          </a:stretch>
        </p:blipFill>
        <p:spPr>
          <a:xfrm>
            <a:off x="241662" y="2289894"/>
            <a:ext cx="5854338" cy="2788253"/>
          </a:xfrm>
          <a:prstGeom prst="rect">
            <a:avLst/>
          </a:prstGeom>
        </p:spPr>
      </p:pic>
      <p:sp>
        <p:nvSpPr>
          <p:cNvPr id="16" name="TextBox 15">
            <a:extLst>
              <a:ext uri="{FF2B5EF4-FFF2-40B4-BE49-F238E27FC236}">
                <a16:creationId xmlns:a16="http://schemas.microsoft.com/office/drawing/2014/main" id="{86C59449-55E9-4836-B11A-F92D892BC2B9}"/>
              </a:ext>
            </a:extLst>
          </p:cNvPr>
          <p:cNvSpPr txBox="1"/>
          <p:nvPr/>
        </p:nvSpPr>
        <p:spPr>
          <a:xfrm rot="20506232">
            <a:off x="2763496" y="3068239"/>
            <a:ext cx="2018569" cy="307777"/>
          </a:xfrm>
          <a:prstGeom prst="rect">
            <a:avLst/>
          </a:prstGeom>
          <a:noFill/>
        </p:spPr>
        <p:txBody>
          <a:bodyPr wrap="square" rtlCol="0">
            <a:spAutoFit/>
          </a:bodyPr>
          <a:lstStyle/>
          <a:p>
            <a:r>
              <a:rPr lang="en-US" sz="1400" dirty="0"/>
              <a:t>Within allowable  range</a:t>
            </a:r>
          </a:p>
        </p:txBody>
      </p:sp>
    </p:spTree>
    <p:extLst>
      <p:ext uri="{BB962C8B-B14F-4D97-AF65-F5344CB8AC3E}">
        <p14:creationId xmlns:p14="http://schemas.microsoft.com/office/powerpoint/2010/main" val="3246501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47022-2C7E-450A-8585-38A16A307386}"/>
              </a:ext>
            </a:extLst>
          </p:cNvPr>
          <p:cNvSpPr>
            <a:spLocks noGrp="1"/>
          </p:cNvSpPr>
          <p:nvPr>
            <p:ph type="title"/>
          </p:nvPr>
        </p:nvSpPr>
        <p:spPr/>
        <p:txBody>
          <a:bodyPr/>
          <a:lstStyle/>
          <a:p>
            <a:r>
              <a:rPr lang="en-US" dirty="0"/>
              <a:t>Modeling approach - corrosion</a:t>
            </a:r>
          </a:p>
        </p:txBody>
      </p:sp>
      <p:sp>
        <p:nvSpPr>
          <p:cNvPr id="3" name="Content Placeholder 2">
            <a:extLst>
              <a:ext uri="{FF2B5EF4-FFF2-40B4-BE49-F238E27FC236}">
                <a16:creationId xmlns:a16="http://schemas.microsoft.com/office/drawing/2014/main" id="{BF7BE971-8110-4609-95B5-B3DB37649184}"/>
              </a:ext>
            </a:extLst>
          </p:cNvPr>
          <p:cNvSpPr>
            <a:spLocks noGrp="1"/>
          </p:cNvSpPr>
          <p:nvPr>
            <p:ph idx="1"/>
          </p:nvPr>
        </p:nvSpPr>
        <p:spPr>
          <a:xfrm>
            <a:off x="338356" y="1417637"/>
            <a:ext cx="10984523" cy="4525963"/>
          </a:xfrm>
        </p:spPr>
        <p:txBody>
          <a:bodyPr/>
          <a:lstStyle/>
          <a:p>
            <a:r>
              <a:rPr lang="en-US" dirty="0"/>
              <a:t>Gather material polarization data – </a:t>
            </a:r>
            <a:r>
              <a:rPr lang="en-US" dirty="0" err="1"/>
              <a:t>potentiostat</a:t>
            </a:r>
            <a:r>
              <a:rPr lang="en-US" dirty="0"/>
              <a:t> </a:t>
            </a:r>
            <a:r>
              <a:rPr lang="en-US" dirty="0" err="1"/>
              <a:t>expt</a:t>
            </a:r>
            <a:endParaRPr lang="en-US" dirty="0"/>
          </a:p>
          <a:p>
            <a:pPr lvl="1"/>
            <a:r>
              <a:rPr lang="en-US" dirty="0"/>
              <a:t>Anodic &amp; cathodic data</a:t>
            </a:r>
          </a:p>
          <a:p>
            <a:r>
              <a:rPr lang="en-US" dirty="0"/>
              <a:t>CAD geometry of component</a:t>
            </a:r>
          </a:p>
          <a:p>
            <a:r>
              <a:rPr lang="en-US" dirty="0"/>
              <a:t>Wrap CAD component in fluid shell (electrolyte film)</a:t>
            </a:r>
          </a:p>
          <a:p>
            <a:pPr lvl="1"/>
            <a:r>
              <a:rPr lang="en-US" dirty="0"/>
              <a:t>3.5% NaCl solution to represent maritime</a:t>
            </a:r>
          </a:p>
          <a:p>
            <a:pPr lvl="1"/>
            <a:r>
              <a:rPr lang="en-US" dirty="0"/>
              <a:t>5% NaCl solution to represent ASTM B117 chamber</a:t>
            </a:r>
          </a:p>
          <a:p>
            <a:endParaRPr lang="en-US" dirty="0"/>
          </a:p>
          <a:p>
            <a:pPr lvl="1"/>
            <a:endParaRPr lang="en-US" dirty="0"/>
          </a:p>
        </p:txBody>
      </p:sp>
      <p:sp>
        <p:nvSpPr>
          <p:cNvPr id="4" name="Slide Number Placeholder 3">
            <a:extLst>
              <a:ext uri="{FF2B5EF4-FFF2-40B4-BE49-F238E27FC236}">
                <a16:creationId xmlns:a16="http://schemas.microsoft.com/office/drawing/2014/main" id="{057860C2-369C-41CE-97C6-FC70523E8E26}"/>
              </a:ext>
            </a:extLst>
          </p:cNvPr>
          <p:cNvSpPr>
            <a:spLocks noGrp="1"/>
          </p:cNvSpPr>
          <p:nvPr>
            <p:ph type="sldNum" sz="quarter" idx="12"/>
          </p:nvPr>
        </p:nvSpPr>
        <p:spPr/>
        <p:txBody>
          <a:bodyPr/>
          <a:lstStyle/>
          <a:p>
            <a:fld id="{33E9EC35-AD31-4AB2-93A8-D6F93F11AE10}" type="slidenum">
              <a:rPr lang="en-GB" smtClean="0"/>
              <a:pPr/>
              <a:t>21</a:t>
            </a:fld>
            <a:endParaRPr lang="en-GB" dirty="0"/>
          </a:p>
        </p:txBody>
      </p:sp>
    </p:spTree>
    <p:extLst>
      <p:ext uri="{BB962C8B-B14F-4D97-AF65-F5344CB8AC3E}">
        <p14:creationId xmlns:p14="http://schemas.microsoft.com/office/powerpoint/2010/main" val="3684792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2599D-CE63-4DC3-A7CA-F5FB59186E6C}"/>
              </a:ext>
            </a:extLst>
          </p:cNvPr>
          <p:cNvSpPr>
            <a:spLocks noGrp="1"/>
          </p:cNvSpPr>
          <p:nvPr>
            <p:ph type="title"/>
          </p:nvPr>
        </p:nvSpPr>
        <p:spPr/>
        <p:txBody>
          <a:bodyPr/>
          <a:lstStyle/>
          <a:p>
            <a:r>
              <a:rPr lang="en-US" dirty="0"/>
              <a:t>Polarization curves</a:t>
            </a:r>
          </a:p>
        </p:txBody>
      </p:sp>
      <p:sp>
        <p:nvSpPr>
          <p:cNvPr id="4" name="Slide Number Placeholder 3">
            <a:extLst>
              <a:ext uri="{FF2B5EF4-FFF2-40B4-BE49-F238E27FC236}">
                <a16:creationId xmlns:a16="http://schemas.microsoft.com/office/drawing/2014/main" id="{EB0888AF-6D63-4BCE-898F-06F08B6CC235}"/>
              </a:ext>
            </a:extLst>
          </p:cNvPr>
          <p:cNvSpPr>
            <a:spLocks noGrp="1"/>
          </p:cNvSpPr>
          <p:nvPr>
            <p:ph type="sldNum" sz="quarter" idx="12"/>
          </p:nvPr>
        </p:nvSpPr>
        <p:spPr/>
        <p:txBody>
          <a:bodyPr/>
          <a:lstStyle/>
          <a:p>
            <a:fld id="{33E9EC35-AD31-4AB2-93A8-D6F93F11AE10}" type="slidenum">
              <a:rPr lang="en-GB" smtClean="0"/>
              <a:pPr/>
              <a:t>22</a:t>
            </a:fld>
            <a:endParaRPr lang="en-GB" dirty="0"/>
          </a:p>
        </p:txBody>
      </p:sp>
      <p:pic>
        <p:nvPicPr>
          <p:cNvPr id="7" name="Picture 6">
            <a:extLst>
              <a:ext uri="{FF2B5EF4-FFF2-40B4-BE49-F238E27FC236}">
                <a16:creationId xmlns:a16="http://schemas.microsoft.com/office/drawing/2014/main" id="{A140EA0C-87F5-4BCF-8E1C-A0E57119E27A}"/>
              </a:ext>
            </a:extLst>
          </p:cNvPr>
          <p:cNvPicPr>
            <a:picLocks noChangeAspect="1"/>
          </p:cNvPicPr>
          <p:nvPr/>
        </p:nvPicPr>
        <p:blipFill>
          <a:blip r:embed="rId2"/>
          <a:stretch>
            <a:fillRect/>
          </a:stretch>
        </p:blipFill>
        <p:spPr>
          <a:xfrm>
            <a:off x="2209652" y="1482165"/>
            <a:ext cx="6537292" cy="4796440"/>
          </a:xfrm>
          <a:prstGeom prst="rect">
            <a:avLst/>
          </a:prstGeom>
        </p:spPr>
      </p:pic>
      <p:grpSp>
        <p:nvGrpSpPr>
          <p:cNvPr id="14" name="Group 13">
            <a:extLst>
              <a:ext uri="{FF2B5EF4-FFF2-40B4-BE49-F238E27FC236}">
                <a16:creationId xmlns:a16="http://schemas.microsoft.com/office/drawing/2014/main" id="{6DAF349E-EE0F-4526-BBEF-554D4EA175C3}"/>
              </a:ext>
            </a:extLst>
          </p:cNvPr>
          <p:cNvGrpSpPr/>
          <p:nvPr/>
        </p:nvGrpSpPr>
        <p:grpSpPr>
          <a:xfrm>
            <a:off x="4436077" y="4161562"/>
            <a:ext cx="1465258" cy="1184087"/>
            <a:chOff x="4436077" y="4161562"/>
            <a:chExt cx="1465258" cy="1184087"/>
          </a:xfrm>
        </p:grpSpPr>
        <p:sp>
          <p:nvSpPr>
            <p:cNvPr id="9" name="Oval 8">
              <a:extLst>
                <a:ext uri="{FF2B5EF4-FFF2-40B4-BE49-F238E27FC236}">
                  <a16:creationId xmlns:a16="http://schemas.microsoft.com/office/drawing/2014/main" id="{39C31874-18F2-4C5C-94BD-944F595A9033}"/>
                </a:ext>
              </a:extLst>
            </p:cNvPr>
            <p:cNvSpPr/>
            <p:nvPr/>
          </p:nvSpPr>
          <p:spPr>
            <a:xfrm>
              <a:off x="5655806" y="4161562"/>
              <a:ext cx="245529" cy="247650"/>
            </a:xfrm>
            <a:prstGeom prst="ellipse">
              <a:avLst/>
            </a:prstGeom>
            <a:noFill/>
            <a:ln w="28575">
              <a:solidFill>
                <a:srgbClr val="FFC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p>
          </p:txBody>
        </p:sp>
        <p:cxnSp>
          <p:nvCxnSpPr>
            <p:cNvPr id="10" name="Straight Arrow Connector 9">
              <a:extLst>
                <a:ext uri="{FF2B5EF4-FFF2-40B4-BE49-F238E27FC236}">
                  <a16:creationId xmlns:a16="http://schemas.microsoft.com/office/drawing/2014/main" id="{4760BEF5-A3B7-434A-B96C-DD56CE6D4970}"/>
                </a:ext>
              </a:extLst>
            </p:cNvPr>
            <p:cNvCxnSpPr>
              <a:endCxn id="9" idx="3"/>
            </p:cNvCxnSpPr>
            <p:nvPr/>
          </p:nvCxnSpPr>
          <p:spPr>
            <a:xfrm flipV="1">
              <a:off x="4739680" y="4372944"/>
              <a:ext cx="952083" cy="669378"/>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E8C71F1-ED14-484C-A795-A6A6DBFA3D2B}"/>
                </a:ext>
              </a:extLst>
            </p:cNvPr>
            <p:cNvSpPr txBox="1"/>
            <p:nvPr/>
          </p:nvSpPr>
          <p:spPr>
            <a:xfrm>
              <a:off x="4436077" y="4976317"/>
              <a:ext cx="617477" cy="369332"/>
            </a:xfrm>
            <a:prstGeom prst="rect">
              <a:avLst/>
            </a:prstGeom>
            <a:noFill/>
          </p:spPr>
          <p:txBody>
            <a:bodyPr wrap="none" rtlCol="0">
              <a:spAutoFit/>
            </a:bodyPr>
            <a:lstStyle/>
            <a:p>
              <a:r>
                <a:rPr lang="en-US" dirty="0" err="1"/>
                <a:t>Ti</a:t>
              </a:r>
              <a:r>
                <a:rPr lang="en-US" dirty="0"/>
                <a:t>/Al</a:t>
              </a:r>
            </a:p>
          </p:txBody>
        </p:sp>
      </p:grpSp>
      <p:grpSp>
        <p:nvGrpSpPr>
          <p:cNvPr id="15" name="Group 14">
            <a:extLst>
              <a:ext uri="{FF2B5EF4-FFF2-40B4-BE49-F238E27FC236}">
                <a16:creationId xmlns:a16="http://schemas.microsoft.com/office/drawing/2014/main" id="{8715765C-31D0-424D-99A3-2D4B0AFCF52A}"/>
              </a:ext>
            </a:extLst>
          </p:cNvPr>
          <p:cNvGrpSpPr/>
          <p:nvPr/>
        </p:nvGrpSpPr>
        <p:grpSpPr>
          <a:xfrm>
            <a:off x="5969680" y="4140436"/>
            <a:ext cx="1476892" cy="1205213"/>
            <a:chOff x="6226853" y="4130000"/>
            <a:chExt cx="1476892" cy="1205213"/>
          </a:xfrm>
        </p:grpSpPr>
        <p:sp>
          <p:nvSpPr>
            <p:cNvPr id="8" name="Oval 7">
              <a:extLst>
                <a:ext uri="{FF2B5EF4-FFF2-40B4-BE49-F238E27FC236}">
                  <a16:creationId xmlns:a16="http://schemas.microsoft.com/office/drawing/2014/main" id="{B84A5966-2DA3-4087-BD8F-FF41DA1033BF}"/>
                </a:ext>
              </a:extLst>
            </p:cNvPr>
            <p:cNvSpPr/>
            <p:nvPr/>
          </p:nvSpPr>
          <p:spPr>
            <a:xfrm>
              <a:off x="6226853" y="4130000"/>
              <a:ext cx="248088" cy="260163"/>
            </a:xfrm>
            <a:prstGeom prst="ellipse">
              <a:avLst/>
            </a:prstGeom>
            <a:noFill/>
            <a:ln w="28575">
              <a:solidFill>
                <a:srgbClr val="FFC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p>
          </p:txBody>
        </p:sp>
        <p:cxnSp>
          <p:nvCxnSpPr>
            <p:cNvPr id="11" name="Straight Arrow Connector 10">
              <a:extLst>
                <a:ext uri="{FF2B5EF4-FFF2-40B4-BE49-F238E27FC236}">
                  <a16:creationId xmlns:a16="http://schemas.microsoft.com/office/drawing/2014/main" id="{E05A6F3A-645F-4AF9-A5D3-3164FB84105C}"/>
                </a:ext>
              </a:extLst>
            </p:cNvPr>
            <p:cNvCxnSpPr/>
            <p:nvPr/>
          </p:nvCxnSpPr>
          <p:spPr>
            <a:xfrm flipH="1" flipV="1">
              <a:off x="6448134" y="4352062"/>
              <a:ext cx="869474" cy="658086"/>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9255086-BB32-49DA-B6A1-322B62DBD67C}"/>
                </a:ext>
              </a:extLst>
            </p:cNvPr>
            <p:cNvSpPr txBox="1"/>
            <p:nvPr/>
          </p:nvSpPr>
          <p:spPr>
            <a:xfrm>
              <a:off x="7039781" y="4965881"/>
              <a:ext cx="663964" cy="369332"/>
            </a:xfrm>
            <a:prstGeom prst="rect">
              <a:avLst/>
            </a:prstGeom>
            <a:noFill/>
          </p:spPr>
          <p:txBody>
            <a:bodyPr wrap="none" rtlCol="0">
              <a:spAutoFit/>
            </a:bodyPr>
            <a:lstStyle/>
            <a:p>
              <a:r>
                <a:rPr lang="en-US" dirty="0"/>
                <a:t>SS/Al</a:t>
              </a:r>
            </a:p>
          </p:txBody>
        </p:sp>
      </p:grpSp>
      <p:grpSp>
        <p:nvGrpSpPr>
          <p:cNvPr id="24" name="Group 23">
            <a:extLst>
              <a:ext uri="{FF2B5EF4-FFF2-40B4-BE49-F238E27FC236}">
                <a16:creationId xmlns:a16="http://schemas.microsoft.com/office/drawing/2014/main" id="{4748DB27-7C62-4D97-877C-137F76592AED}"/>
              </a:ext>
            </a:extLst>
          </p:cNvPr>
          <p:cNvGrpSpPr/>
          <p:nvPr/>
        </p:nvGrpSpPr>
        <p:grpSpPr>
          <a:xfrm>
            <a:off x="2625445" y="3196206"/>
            <a:ext cx="923798" cy="1074311"/>
            <a:chOff x="2625445" y="3196206"/>
            <a:chExt cx="923798" cy="1074311"/>
          </a:xfrm>
        </p:grpSpPr>
        <p:cxnSp>
          <p:nvCxnSpPr>
            <p:cNvPr id="19" name="Straight Arrow Connector 18">
              <a:extLst>
                <a:ext uri="{FF2B5EF4-FFF2-40B4-BE49-F238E27FC236}">
                  <a16:creationId xmlns:a16="http://schemas.microsoft.com/office/drawing/2014/main" id="{6001B2AF-5A41-4B4E-98FA-EF8F98FA79A7}"/>
                </a:ext>
              </a:extLst>
            </p:cNvPr>
            <p:cNvCxnSpPr/>
            <p:nvPr/>
          </p:nvCxnSpPr>
          <p:spPr>
            <a:xfrm>
              <a:off x="3422708" y="3196206"/>
              <a:ext cx="0" cy="107431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AC62E3B-10A6-4A5B-AE5C-F1383B47799B}"/>
                </a:ext>
              </a:extLst>
            </p:cNvPr>
            <p:cNvSpPr txBox="1"/>
            <p:nvPr/>
          </p:nvSpPr>
          <p:spPr>
            <a:xfrm>
              <a:off x="2625445" y="3446965"/>
              <a:ext cx="923798" cy="369332"/>
            </a:xfrm>
            <a:prstGeom prst="rect">
              <a:avLst/>
            </a:prstGeom>
            <a:noFill/>
          </p:spPr>
          <p:txBody>
            <a:bodyPr wrap="square" rtlCol="0">
              <a:spAutoFit/>
            </a:bodyPr>
            <a:lstStyle/>
            <a:p>
              <a:r>
                <a:rPr lang="el-GR" dirty="0"/>
                <a:t>Δ</a:t>
              </a:r>
              <a:r>
                <a:rPr lang="en-US" dirty="0"/>
                <a:t>E </a:t>
              </a:r>
              <a:r>
                <a:rPr lang="en-US" baseline="-25000" dirty="0" err="1"/>
                <a:t>Ti</a:t>
              </a:r>
              <a:r>
                <a:rPr lang="en-US" baseline="-25000" dirty="0"/>
                <a:t>/Al</a:t>
              </a:r>
            </a:p>
          </p:txBody>
        </p:sp>
      </p:grpSp>
      <p:grpSp>
        <p:nvGrpSpPr>
          <p:cNvPr id="25" name="Group 24">
            <a:extLst>
              <a:ext uri="{FF2B5EF4-FFF2-40B4-BE49-F238E27FC236}">
                <a16:creationId xmlns:a16="http://schemas.microsoft.com/office/drawing/2014/main" id="{56B63C46-1261-4A67-946C-60481E190963}"/>
              </a:ext>
            </a:extLst>
          </p:cNvPr>
          <p:cNvGrpSpPr/>
          <p:nvPr/>
        </p:nvGrpSpPr>
        <p:grpSpPr>
          <a:xfrm>
            <a:off x="3675776" y="3347207"/>
            <a:ext cx="923798" cy="938180"/>
            <a:chOff x="3675776" y="3347207"/>
            <a:chExt cx="923798" cy="938180"/>
          </a:xfrm>
        </p:grpSpPr>
        <p:cxnSp>
          <p:nvCxnSpPr>
            <p:cNvPr id="20" name="Straight Arrow Connector 19">
              <a:extLst>
                <a:ext uri="{FF2B5EF4-FFF2-40B4-BE49-F238E27FC236}">
                  <a16:creationId xmlns:a16="http://schemas.microsoft.com/office/drawing/2014/main" id="{65D13B18-76AC-42AE-898D-A68C3F629ACA}"/>
                </a:ext>
              </a:extLst>
            </p:cNvPr>
            <p:cNvCxnSpPr>
              <a:cxnSpLocks/>
            </p:cNvCxnSpPr>
            <p:nvPr/>
          </p:nvCxnSpPr>
          <p:spPr>
            <a:xfrm>
              <a:off x="3675776" y="3347207"/>
              <a:ext cx="0" cy="93818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059C37E-3BEC-44F6-9C7E-1607A4739B5E}"/>
                </a:ext>
              </a:extLst>
            </p:cNvPr>
            <p:cNvSpPr txBox="1"/>
            <p:nvPr/>
          </p:nvSpPr>
          <p:spPr>
            <a:xfrm>
              <a:off x="3675776" y="3733361"/>
              <a:ext cx="923798" cy="369332"/>
            </a:xfrm>
            <a:prstGeom prst="rect">
              <a:avLst/>
            </a:prstGeom>
            <a:noFill/>
          </p:spPr>
          <p:txBody>
            <a:bodyPr wrap="square" rtlCol="0">
              <a:spAutoFit/>
            </a:bodyPr>
            <a:lstStyle/>
            <a:p>
              <a:r>
                <a:rPr lang="el-GR" dirty="0"/>
                <a:t>Δ</a:t>
              </a:r>
              <a:r>
                <a:rPr lang="en-US" dirty="0"/>
                <a:t>E </a:t>
              </a:r>
              <a:r>
                <a:rPr lang="en-US" baseline="-25000" dirty="0"/>
                <a:t>SS/Al</a:t>
              </a:r>
            </a:p>
          </p:txBody>
        </p:sp>
      </p:grpSp>
      <p:sp>
        <p:nvSpPr>
          <p:cNvPr id="26" name="TextBox 25">
            <a:extLst>
              <a:ext uri="{FF2B5EF4-FFF2-40B4-BE49-F238E27FC236}">
                <a16:creationId xmlns:a16="http://schemas.microsoft.com/office/drawing/2014/main" id="{0BAD7C99-6447-4E87-B57B-1BE561A63A3F}"/>
              </a:ext>
            </a:extLst>
          </p:cNvPr>
          <p:cNvSpPr txBox="1"/>
          <p:nvPr/>
        </p:nvSpPr>
        <p:spPr>
          <a:xfrm>
            <a:off x="9367736" y="1848255"/>
            <a:ext cx="2237362" cy="2585323"/>
          </a:xfrm>
          <a:prstGeom prst="rect">
            <a:avLst/>
          </a:prstGeom>
          <a:noFill/>
        </p:spPr>
        <p:txBody>
          <a:bodyPr wrap="square" rtlCol="0">
            <a:spAutoFit/>
          </a:bodyPr>
          <a:lstStyle/>
          <a:p>
            <a:r>
              <a:rPr lang="en-US" dirty="0"/>
              <a:t>Despite the potential difference between </a:t>
            </a:r>
            <a:r>
              <a:rPr lang="en-US" dirty="0" err="1"/>
              <a:t>Ti</a:t>
            </a:r>
            <a:r>
              <a:rPr lang="en-US" dirty="0"/>
              <a:t>/Al being larger than that between SS/Al, the SS galvanically corrodes the Al at an order of magnitude faster rate.</a:t>
            </a:r>
          </a:p>
        </p:txBody>
      </p:sp>
    </p:spTree>
    <p:extLst>
      <p:ext uri="{BB962C8B-B14F-4D97-AF65-F5344CB8AC3E}">
        <p14:creationId xmlns:p14="http://schemas.microsoft.com/office/powerpoint/2010/main" val="428095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B89CC8-B439-49A7-B1C2-F5EA8D2ED200}"/>
              </a:ext>
            </a:extLst>
          </p:cNvPr>
          <p:cNvSpPr>
            <a:spLocks noGrp="1"/>
          </p:cNvSpPr>
          <p:nvPr>
            <p:ph type="sldNum" sz="quarter" idx="12"/>
          </p:nvPr>
        </p:nvSpPr>
        <p:spPr/>
        <p:txBody>
          <a:bodyPr/>
          <a:lstStyle/>
          <a:p>
            <a:fld id="{13A1B0C6-A07A-1042-ADB8-FBC777623D4E}" type="slidenum">
              <a:rPr lang="en-US" smtClean="0"/>
              <a:t>23</a:t>
            </a:fld>
            <a:endParaRPr lang="en-US"/>
          </a:p>
        </p:txBody>
      </p:sp>
      <p:pic>
        <p:nvPicPr>
          <p:cNvPr id="5" name="Picture 4">
            <a:extLst>
              <a:ext uri="{FF2B5EF4-FFF2-40B4-BE49-F238E27FC236}">
                <a16:creationId xmlns:a16="http://schemas.microsoft.com/office/drawing/2014/main" id="{023230DB-770E-4E0C-8F59-1FE9603F12D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16089" y="933268"/>
            <a:ext cx="9376410" cy="5416157"/>
          </a:xfrm>
          <a:prstGeom prst="rect">
            <a:avLst/>
          </a:prstGeom>
          <a:noFill/>
        </p:spPr>
      </p:pic>
      <p:sp>
        <p:nvSpPr>
          <p:cNvPr id="7" name="Oval 6">
            <a:extLst>
              <a:ext uri="{FF2B5EF4-FFF2-40B4-BE49-F238E27FC236}">
                <a16:creationId xmlns:a16="http://schemas.microsoft.com/office/drawing/2014/main" id="{8BF33EA1-16E5-446C-8975-B1FF6EF9B0D1}"/>
              </a:ext>
            </a:extLst>
          </p:cNvPr>
          <p:cNvSpPr/>
          <p:nvPr/>
        </p:nvSpPr>
        <p:spPr>
          <a:xfrm>
            <a:off x="5214232" y="3641346"/>
            <a:ext cx="193928" cy="20007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Oval 7">
            <a:extLst>
              <a:ext uri="{FF2B5EF4-FFF2-40B4-BE49-F238E27FC236}">
                <a16:creationId xmlns:a16="http://schemas.microsoft.com/office/drawing/2014/main" id="{2C96875B-C20D-4D00-83DC-BAA6D8AAF884}"/>
              </a:ext>
            </a:extLst>
          </p:cNvPr>
          <p:cNvSpPr/>
          <p:nvPr/>
        </p:nvSpPr>
        <p:spPr>
          <a:xfrm>
            <a:off x="7376288" y="3616178"/>
            <a:ext cx="193928" cy="20007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extBox 1">
            <a:extLst>
              <a:ext uri="{FF2B5EF4-FFF2-40B4-BE49-F238E27FC236}">
                <a16:creationId xmlns:a16="http://schemas.microsoft.com/office/drawing/2014/main" id="{24055A85-0A72-4C61-9404-DADB708DC3AF}"/>
              </a:ext>
            </a:extLst>
          </p:cNvPr>
          <p:cNvSpPr txBox="1"/>
          <p:nvPr/>
        </p:nvSpPr>
        <p:spPr>
          <a:xfrm>
            <a:off x="8412480" y="1550908"/>
            <a:ext cx="1747520" cy="369332"/>
          </a:xfrm>
          <a:prstGeom prst="rect">
            <a:avLst/>
          </a:prstGeom>
          <a:noFill/>
        </p:spPr>
        <p:txBody>
          <a:bodyPr wrap="square" rtlCol="0">
            <a:spAutoFit/>
          </a:bodyPr>
          <a:lstStyle/>
          <a:p>
            <a:r>
              <a:rPr lang="en-US" b="1" dirty="0">
                <a:solidFill>
                  <a:schemeClr val="bg1">
                    <a:lumMod val="50000"/>
                  </a:schemeClr>
                </a:solidFill>
                <a:latin typeface="+mj-lt"/>
              </a:rPr>
              <a:t>25</a:t>
            </a:r>
            <a:r>
              <a:rPr lang="en-US" b="1" baseline="30000" dirty="0">
                <a:solidFill>
                  <a:schemeClr val="bg1">
                    <a:lumMod val="50000"/>
                  </a:schemeClr>
                </a:solidFill>
                <a:latin typeface="+mj-lt"/>
              </a:rPr>
              <a:t>o</a:t>
            </a:r>
            <a:r>
              <a:rPr lang="en-US" b="1" dirty="0">
                <a:solidFill>
                  <a:schemeClr val="bg1">
                    <a:lumMod val="50000"/>
                  </a:schemeClr>
                </a:solidFill>
                <a:latin typeface="+mj-lt"/>
              </a:rPr>
              <a:t>C</a:t>
            </a:r>
            <a:endParaRPr lang="en-US" dirty="0">
              <a:solidFill>
                <a:schemeClr val="bg1">
                  <a:lumMod val="50000"/>
                </a:schemeClr>
              </a:solidFill>
              <a:latin typeface="+mj-lt"/>
            </a:endParaRPr>
          </a:p>
        </p:txBody>
      </p:sp>
      <p:sp>
        <p:nvSpPr>
          <p:cNvPr id="10" name="Title 1">
            <a:extLst>
              <a:ext uri="{FF2B5EF4-FFF2-40B4-BE49-F238E27FC236}">
                <a16:creationId xmlns:a16="http://schemas.microsoft.com/office/drawing/2014/main" id="{9C895708-A315-4484-A0AD-4D396C348B03}"/>
              </a:ext>
            </a:extLst>
          </p:cNvPr>
          <p:cNvSpPr>
            <a:spLocks noGrp="1"/>
          </p:cNvSpPr>
          <p:nvPr>
            <p:ph type="title"/>
          </p:nvPr>
        </p:nvSpPr>
        <p:spPr>
          <a:xfrm>
            <a:off x="430099" y="-62925"/>
            <a:ext cx="10618012" cy="1143000"/>
          </a:xfrm>
        </p:spPr>
        <p:txBody>
          <a:bodyPr>
            <a:normAutofit/>
          </a:bodyPr>
          <a:lstStyle/>
          <a:p>
            <a:r>
              <a:rPr lang="en-US" dirty="0"/>
              <a:t>Maritime environment</a:t>
            </a:r>
          </a:p>
        </p:txBody>
      </p:sp>
    </p:spTree>
    <p:extLst>
      <p:ext uri="{BB962C8B-B14F-4D97-AF65-F5344CB8AC3E}">
        <p14:creationId xmlns:p14="http://schemas.microsoft.com/office/powerpoint/2010/main" val="2541045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10E03E-1DFF-4825-9C8C-0F266BCD636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28602" y="961846"/>
            <a:ext cx="9192790" cy="5306625"/>
          </a:xfrm>
          <a:prstGeom prst="rect">
            <a:avLst/>
          </a:prstGeom>
          <a:noFill/>
        </p:spPr>
      </p:pic>
      <p:sp>
        <p:nvSpPr>
          <p:cNvPr id="4" name="Slide Number Placeholder 3">
            <a:extLst>
              <a:ext uri="{FF2B5EF4-FFF2-40B4-BE49-F238E27FC236}">
                <a16:creationId xmlns:a16="http://schemas.microsoft.com/office/drawing/2014/main" id="{09B89CC8-B439-49A7-B1C2-F5EA8D2ED200}"/>
              </a:ext>
            </a:extLst>
          </p:cNvPr>
          <p:cNvSpPr>
            <a:spLocks noGrp="1"/>
          </p:cNvSpPr>
          <p:nvPr>
            <p:ph type="sldNum" sz="quarter" idx="12"/>
          </p:nvPr>
        </p:nvSpPr>
        <p:spPr/>
        <p:txBody>
          <a:bodyPr/>
          <a:lstStyle/>
          <a:p>
            <a:fld id="{13A1B0C6-A07A-1042-ADB8-FBC777623D4E}" type="slidenum">
              <a:rPr lang="en-US" smtClean="0"/>
              <a:t>24</a:t>
            </a:fld>
            <a:endParaRPr lang="en-US"/>
          </a:p>
        </p:txBody>
      </p:sp>
      <p:sp>
        <p:nvSpPr>
          <p:cNvPr id="6" name="Oval 5">
            <a:extLst>
              <a:ext uri="{FF2B5EF4-FFF2-40B4-BE49-F238E27FC236}">
                <a16:creationId xmlns:a16="http://schemas.microsoft.com/office/drawing/2014/main" id="{D88A98F7-AED1-4340-8F07-7FDE329F3C6C}"/>
              </a:ext>
            </a:extLst>
          </p:cNvPr>
          <p:cNvSpPr/>
          <p:nvPr/>
        </p:nvSpPr>
        <p:spPr>
          <a:xfrm>
            <a:off x="7590798" y="3603190"/>
            <a:ext cx="146050" cy="1460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Oval 6">
            <a:extLst>
              <a:ext uri="{FF2B5EF4-FFF2-40B4-BE49-F238E27FC236}">
                <a16:creationId xmlns:a16="http://schemas.microsoft.com/office/drawing/2014/main" id="{0F58B904-D633-441D-A82B-9CE341B3287B}"/>
              </a:ext>
            </a:extLst>
          </p:cNvPr>
          <p:cNvSpPr/>
          <p:nvPr/>
        </p:nvSpPr>
        <p:spPr>
          <a:xfrm>
            <a:off x="7910203" y="3580965"/>
            <a:ext cx="146050" cy="1460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Title 1">
            <a:extLst>
              <a:ext uri="{FF2B5EF4-FFF2-40B4-BE49-F238E27FC236}">
                <a16:creationId xmlns:a16="http://schemas.microsoft.com/office/drawing/2014/main" id="{8D9EC7AB-7388-48BF-9779-5E92015B7891}"/>
              </a:ext>
            </a:extLst>
          </p:cNvPr>
          <p:cNvSpPr>
            <a:spLocks noGrp="1"/>
          </p:cNvSpPr>
          <p:nvPr>
            <p:ph type="title"/>
          </p:nvPr>
        </p:nvSpPr>
        <p:spPr>
          <a:xfrm>
            <a:off x="430099" y="-62925"/>
            <a:ext cx="10618012" cy="1143000"/>
          </a:xfrm>
        </p:spPr>
        <p:txBody>
          <a:bodyPr>
            <a:normAutofit/>
          </a:bodyPr>
          <a:lstStyle/>
          <a:p>
            <a:r>
              <a:rPr lang="en-US" dirty="0"/>
              <a:t>Chamber environment</a:t>
            </a:r>
          </a:p>
        </p:txBody>
      </p:sp>
    </p:spTree>
    <p:extLst>
      <p:ext uri="{BB962C8B-B14F-4D97-AF65-F5344CB8AC3E}">
        <p14:creationId xmlns:p14="http://schemas.microsoft.com/office/powerpoint/2010/main" val="3848471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FC494-567A-4F7A-8B3F-967A2D6B7BEE}"/>
              </a:ext>
            </a:extLst>
          </p:cNvPr>
          <p:cNvSpPr>
            <a:spLocks noGrp="1"/>
          </p:cNvSpPr>
          <p:nvPr>
            <p:ph type="title"/>
          </p:nvPr>
        </p:nvSpPr>
        <p:spPr/>
        <p:txBody>
          <a:bodyPr/>
          <a:lstStyle/>
          <a:p>
            <a:r>
              <a:rPr lang="en-US" dirty="0"/>
              <a:t>ZnNi polarization for different Ni content</a:t>
            </a:r>
          </a:p>
        </p:txBody>
      </p:sp>
      <p:sp>
        <p:nvSpPr>
          <p:cNvPr id="4" name="Slide Number Placeholder 3">
            <a:extLst>
              <a:ext uri="{FF2B5EF4-FFF2-40B4-BE49-F238E27FC236}">
                <a16:creationId xmlns:a16="http://schemas.microsoft.com/office/drawing/2014/main" id="{35D04F73-BA83-4B5A-9FDA-6C42B5EACF45}"/>
              </a:ext>
            </a:extLst>
          </p:cNvPr>
          <p:cNvSpPr>
            <a:spLocks noGrp="1"/>
          </p:cNvSpPr>
          <p:nvPr>
            <p:ph type="sldNum" sz="quarter" idx="12"/>
          </p:nvPr>
        </p:nvSpPr>
        <p:spPr/>
        <p:txBody>
          <a:bodyPr/>
          <a:lstStyle/>
          <a:p>
            <a:fld id="{33E9EC35-AD31-4AB2-93A8-D6F93F11AE10}" type="slidenum">
              <a:rPr lang="en-GB" smtClean="0"/>
              <a:pPr/>
              <a:t>25</a:t>
            </a:fld>
            <a:endParaRPr lang="en-GB" dirty="0"/>
          </a:p>
        </p:txBody>
      </p:sp>
      <p:grpSp>
        <p:nvGrpSpPr>
          <p:cNvPr id="9" name="Group 8">
            <a:extLst>
              <a:ext uri="{FF2B5EF4-FFF2-40B4-BE49-F238E27FC236}">
                <a16:creationId xmlns:a16="http://schemas.microsoft.com/office/drawing/2014/main" id="{294CE426-939E-4CDD-8036-B54350CDC766}"/>
              </a:ext>
            </a:extLst>
          </p:cNvPr>
          <p:cNvGrpSpPr/>
          <p:nvPr/>
        </p:nvGrpSpPr>
        <p:grpSpPr>
          <a:xfrm>
            <a:off x="2457066" y="1532823"/>
            <a:ext cx="6899635" cy="4695123"/>
            <a:chOff x="2457066" y="1532823"/>
            <a:chExt cx="6899635" cy="4695123"/>
          </a:xfrm>
        </p:grpSpPr>
        <p:pic>
          <p:nvPicPr>
            <p:cNvPr id="6" name="Picture 5">
              <a:extLst>
                <a:ext uri="{FF2B5EF4-FFF2-40B4-BE49-F238E27FC236}">
                  <a16:creationId xmlns:a16="http://schemas.microsoft.com/office/drawing/2014/main" id="{EA923D7C-8655-471A-ACBD-91FC3A920928}"/>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457066" y="1532823"/>
              <a:ext cx="6899635" cy="4695123"/>
            </a:xfrm>
            <a:prstGeom prst="rect">
              <a:avLst/>
            </a:prstGeom>
            <a:noFill/>
            <a:ln>
              <a:noFill/>
            </a:ln>
          </p:spPr>
        </p:pic>
        <p:pic>
          <p:nvPicPr>
            <p:cNvPr id="7" name="Picture 6">
              <a:extLst>
                <a:ext uri="{FF2B5EF4-FFF2-40B4-BE49-F238E27FC236}">
                  <a16:creationId xmlns:a16="http://schemas.microsoft.com/office/drawing/2014/main" id="{7166C6F6-27FB-488B-BCD2-6830F77B2782}"/>
                </a:ext>
              </a:extLst>
            </p:cNvPr>
            <p:cNvPicPr>
              <a:picLocks noChangeAspect="1"/>
            </p:cNvPicPr>
            <p:nvPr/>
          </p:nvPicPr>
          <p:blipFill rotWithShape="1">
            <a:blip r:embed="rId4"/>
            <a:srcRect l="-9363" t="-1106" r="16338" b="1106"/>
            <a:stretch/>
          </p:blipFill>
          <p:spPr>
            <a:xfrm>
              <a:off x="3157085" y="2661459"/>
              <a:ext cx="1311220" cy="1704762"/>
            </a:xfrm>
            <a:prstGeom prst="rect">
              <a:avLst/>
            </a:prstGeom>
          </p:spPr>
        </p:pic>
        <p:pic>
          <p:nvPicPr>
            <p:cNvPr id="8" name="Picture 7">
              <a:extLst>
                <a:ext uri="{FF2B5EF4-FFF2-40B4-BE49-F238E27FC236}">
                  <a16:creationId xmlns:a16="http://schemas.microsoft.com/office/drawing/2014/main" id="{46CDA7CD-4A0B-4752-BBDF-BE01D5CC36A4}"/>
                </a:ext>
              </a:extLst>
            </p:cNvPr>
            <p:cNvPicPr>
              <a:picLocks noChangeAspect="1"/>
            </p:cNvPicPr>
            <p:nvPr/>
          </p:nvPicPr>
          <p:blipFill rotWithShape="1">
            <a:blip r:embed="rId4"/>
            <a:srcRect l="-9363" t="42461" r="16338" b="1106"/>
            <a:stretch/>
          </p:blipFill>
          <p:spPr>
            <a:xfrm>
              <a:off x="3147658" y="4443699"/>
              <a:ext cx="1311220" cy="962043"/>
            </a:xfrm>
            <a:prstGeom prst="rect">
              <a:avLst/>
            </a:prstGeom>
          </p:spPr>
        </p:pic>
      </p:grpSp>
      <p:sp>
        <p:nvSpPr>
          <p:cNvPr id="10" name="Arrow: Left 9">
            <a:extLst>
              <a:ext uri="{FF2B5EF4-FFF2-40B4-BE49-F238E27FC236}">
                <a16:creationId xmlns:a16="http://schemas.microsoft.com/office/drawing/2014/main" id="{5F33F225-F2D3-44FD-86F5-3D356577A638}"/>
              </a:ext>
            </a:extLst>
          </p:cNvPr>
          <p:cNvSpPr/>
          <p:nvPr/>
        </p:nvSpPr>
        <p:spPr>
          <a:xfrm rot="12914226" flipV="1">
            <a:off x="6106210" y="3527915"/>
            <a:ext cx="1713411" cy="1255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E6B48E0-D47D-44EF-962E-ECA71F5816A8}"/>
              </a:ext>
            </a:extLst>
          </p:cNvPr>
          <p:cNvSpPr txBox="1"/>
          <p:nvPr/>
        </p:nvSpPr>
        <p:spPr>
          <a:xfrm>
            <a:off x="7516948" y="3880384"/>
            <a:ext cx="1839753" cy="369332"/>
          </a:xfrm>
          <a:prstGeom prst="rect">
            <a:avLst/>
          </a:prstGeom>
          <a:noFill/>
        </p:spPr>
        <p:txBody>
          <a:bodyPr wrap="square" rtlCol="0">
            <a:spAutoFit/>
          </a:bodyPr>
          <a:lstStyle/>
          <a:p>
            <a:pPr algn="ctr"/>
            <a:r>
              <a:rPr lang="en-US" dirty="0">
                <a:solidFill>
                  <a:schemeClr val="tx2"/>
                </a:solidFill>
              </a:rPr>
              <a:t>Less noble ZnNi</a:t>
            </a:r>
          </a:p>
        </p:txBody>
      </p:sp>
    </p:spTree>
    <p:extLst>
      <p:ext uri="{BB962C8B-B14F-4D97-AF65-F5344CB8AC3E}">
        <p14:creationId xmlns:p14="http://schemas.microsoft.com/office/powerpoint/2010/main" val="2451127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8AFC07-C308-4B8C-9DBB-CB1B3583B007}"/>
              </a:ext>
            </a:extLst>
          </p:cNvPr>
          <p:cNvPicPr>
            <a:picLocks noChangeAspect="1"/>
          </p:cNvPicPr>
          <p:nvPr/>
        </p:nvPicPr>
        <p:blipFill rotWithShape="1">
          <a:blip r:embed="rId2"/>
          <a:srcRect l="11499" t="18543" r="3076" b="15366"/>
          <a:stretch/>
        </p:blipFill>
        <p:spPr>
          <a:xfrm>
            <a:off x="219647" y="3800213"/>
            <a:ext cx="4002814" cy="2725482"/>
          </a:xfrm>
          <a:prstGeom prst="rect">
            <a:avLst/>
          </a:prstGeom>
        </p:spPr>
      </p:pic>
      <p:sp>
        <p:nvSpPr>
          <p:cNvPr id="2" name="Title 1">
            <a:extLst>
              <a:ext uri="{FF2B5EF4-FFF2-40B4-BE49-F238E27FC236}">
                <a16:creationId xmlns:a16="http://schemas.microsoft.com/office/drawing/2014/main" id="{A67A460B-1173-4784-A3B1-DB925AE66E6B}"/>
              </a:ext>
            </a:extLst>
          </p:cNvPr>
          <p:cNvSpPr>
            <a:spLocks noGrp="1"/>
          </p:cNvSpPr>
          <p:nvPr>
            <p:ph type="title"/>
          </p:nvPr>
        </p:nvSpPr>
        <p:spPr/>
        <p:txBody>
          <a:bodyPr/>
          <a:lstStyle/>
          <a:p>
            <a:r>
              <a:rPr lang="en-US" dirty="0"/>
              <a:t>ZnNi plated </a:t>
            </a:r>
            <a:r>
              <a:rPr lang="en-US" dirty="0" err="1"/>
              <a:t>Aermet</a:t>
            </a:r>
            <a:r>
              <a:rPr lang="en-US" dirty="0"/>
              <a:t> 100 – with defect</a:t>
            </a:r>
          </a:p>
        </p:txBody>
      </p:sp>
      <p:sp>
        <p:nvSpPr>
          <p:cNvPr id="4" name="Slide Number Placeholder 3">
            <a:extLst>
              <a:ext uri="{FF2B5EF4-FFF2-40B4-BE49-F238E27FC236}">
                <a16:creationId xmlns:a16="http://schemas.microsoft.com/office/drawing/2014/main" id="{E9AC5516-27FD-44C7-AC58-3A6F56B66DE9}"/>
              </a:ext>
            </a:extLst>
          </p:cNvPr>
          <p:cNvSpPr>
            <a:spLocks noGrp="1"/>
          </p:cNvSpPr>
          <p:nvPr>
            <p:ph type="sldNum" sz="quarter" idx="12"/>
          </p:nvPr>
        </p:nvSpPr>
        <p:spPr/>
        <p:txBody>
          <a:bodyPr/>
          <a:lstStyle/>
          <a:p>
            <a:fld id="{33E9EC35-AD31-4AB2-93A8-D6F93F11AE10}" type="slidenum">
              <a:rPr lang="en-GB" smtClean="0"/>
              <a:pPr/>
              <a:t>26</a:t>
            </a:fld>
            <a:endParaRPr lang="en-GB" dirty="0"/>
          </a:p>
        </p:txBody>
      </p:sp>
      <p:sp>
        <p:nvSpPr>
          <p:cNvPr id="7" name="TextBox 6">
            <a:extLst>
              <a:ext uri="{FF2B5EF4-FFF2-40B4-BE49-F238E27FC236}">
                <a16:creationId xmlns:a16="http://schemas.microsoft.com/office/drawing/2014/main" id="{9A60C401-AE15-4AF1-B5F8-000B2337B7F9}"/>
              </a:ext>
            </a:extLst>
          </p:cNvPr>
          <p:cNvSpPr txBox="1"/>
          <p:nvPr/>
        </p:nvSpPr>
        <p:spPr>
          <a:xfrm>
            <a:off x="5570427" y="1599610"/>
            <a:ext cx="5498121" cy="4708981"/>
          </a:xfrm>
          <a:prstGeom prst="rect">
            <a:avLst/>
          </a:prstGeom>
          <a:noFill/>
        </p:spPr>
        <p:txBody>
          <a:bodyPr wrap="square" rtlCol="0">
            <a:spAutoFit/>
          </a:bodyPr>
          <a:lstStyle/>
          <a:p>
            <a:r>
              <a:rPr lang="en-US" sz="2000" dirty="0"/>
              <a:t>For the more noble ZnNi the average potential of the exposed </a:t>
            </a:r>
            <a:r>
              <a:rPr lang="en-US" sz="2000" dirty="0" err="1"/>
              <a:t>Aermet</a:t>
            </a:r>
            <a:r>
              <a:rPr lang="en-US" sz="2000" dirty="0"/>
              <a:t> 100 in the defect is -776mV (just 46 mV below its OCP) compared to -945mV (215mV below OCP) in the case of the less noble ZnNi coating.</a:t>
            </a:r>
          </a:p>
          <a:p>
            <a:endParaRPr lang="en-US" sz="2000" dirty="0"/>
          </a:p>
          <a:p>
            <a:r>
              <a:rPr lang="en-US" sz="2000" dirty="0"/>
              <a:t>What this means is that the less noble ZnNi coating brings down the </a:t>
            </a:r>
            <a:r>
              <a:rPr lang="en-US" sz="2000" dirty="0" err="1"/>
              <a:t>Aermet</a:t>
            </a:r>
            <a:r>
              <a:rPr lang="en-US" sz="2000" dirty="0"/>
              <a:t> potential 215mV (on average) below its OCP, firmly placing the material into the cathodic region and protecting it ‘cathodically’. </a:t>
            </a:r>
          </a:p>
          <a:p>
            <a:endParaRPr lang="en-US" sz="2000" dirty="0"/>
          </a:p>
          <a:p>
            <a:r>
              <a:rPr lang="en-US" sz="2000" dirty="0"/>
              <a:t>Whereas, the </a:t>
            </a:r>
            <a:r>
              <a:rPr lang="en-US" sz="2000" u="sng" dirty="0">
                <a:solidFill>
                  <a:srgbClr val="FF0000"/>
                </a:solidFill>
              </a:rPr>
              <a:t>more noble ZnNi </a:t>
            </a:r>
            <a:r>
              <a:rPr lang="en-US" sz="2000" dirty="0"/>
              <a:t>only brings down the </a:t>
            </a:r>
            <a:r>
              <a:rPr lang="en-US" sz="2000" dirty="0" err="1"/>
              <a:t>Aermet</a:t>
            </a:r>
            <a:r>
              <a:rPr lang="en-US" sz="2000" dirty="0"/>
              <a:t> potential by 46mV, </a:t>
            </a:r>
            <a:r>
              <a:rPr lang="en-US" sz="2000" u="sng" dirty="0">
                <a:solidFill>
                  <a:srgbClr val="FF0000"/>
                </a:solidFill>
              </a:rPr>
              <a:t>providing little protection.</a:t>
            </a:r>
          </a:p>
        </p:txBody>
      </p:sp>
      <p:pic>
        <p:nvPicPr>
          <p:cNvPr id="9" name="Picture 8">
            <a:extLst>
              <a:ext uri="{FF2B5EF4-FFF2-40B4-BE49-F238E27FC236}">
                <a16:creationId xmlns:a16="http://schemas.microsoft.com/office/drawing/2014/main" id="{5D8E245C-8B9F-4033-90A6-B1AA5425D695}"/>
              </a:ext>
            </a:extLst>
          </p:cNvPr>
          <p:cNvPicPr>
            <a:picLocks noChangeAspect="1"/>
          </p:cNvPicPr>
          <p:nvPr/>
        </p:nvPicPr>
        <p:blipFill rotWithShape="1">
          <a:blip r:embed="rId3"/>
          <a:srcRect l="10955" t="24878" r="3717" b="18049"/>
          <a:stretch/>
        </p:blipFill>
        <p:spPr>
          <a:xfrm>
            <a:off x="219647" y="1353390"/>
            <a:ext cx="3973845" cy="2326404"/>
          </a:xfrm>
          <a:prstGeom prst="rect">
            <a:avLst/>
          </a:prstGeom>
        </p:spPr>
      </p:pic>
      <p:sp>
        <p:nvSpPr>
          <p:cNvPr id="11" name="TextBox 10">
            <a:extLst>
              <a:ext uri="{FF2B5EF4-FFF2-40B4-BE49-F238E27FC236}">
                <a16:creationId xmlns:a16="http://schemas.microsoft.com/office/drawing/2014/main" id="{2A25DA56-1C65-4BA1-8FFD-9E287215A714}"/>
              </a:ext>
            </a:extLst>
          </p:cNvPr>
          <p:cNvSpPr txBox="1"/>
          <p:nvPr/>
        </p:nvSpPr>
        <p:spPr>
          <a:xfrm>
            <a:off x="3518178" y="1368501"/>
            <a:ext cx="1350628" cy="646331"/>
          </a:xfrm>
          <a:prstGeom prst="rect">
            <a:avLst/>
          </a:prstGeom>
          <a:noFill/>
        </p:spPr>
        <p:txBody>
          <a:bodyPr wrap="square" rtlCol="0">
            <a:spAutoFit/>
          </a:bodyPr>
          <a:lstStyle/>
          <a:p>
            <a:pPr algn="ctr"/>
            <a:r>
              <a:rPr lang="en-US" dirty="0"/>
              <a:t>More noble ZnNi</a:t>
            </a:r>
          </a:p>
        </p:txBody>
      </p:sp>
      <p:sp>
        <p:nvSpPr>
          <p:cNvPr id="12" name="TextBox 11">
            <a:extLst>
              <a:ext uri="{FF2B5EF4-FFF2-40B4-BE49-F238E27FC236}">
                <a16:creationId xmlns:a16="http://schemas.microsoft.com/office/drawing/2014/main" id="{014DBC7F-80F5-48D2-B9DA-297C56FA618A}"/>
              </a:ext>
            </a:extLst>
          </p:cNvPr>
          <p:cNvSpPr txBox="1"/>
          <p:nvPr/>
        </p:nvSpPr>
        <p:spPr>
          <a:xfrm>
            <a:off x="3342428" y="4027388"/>
            <a:ext cx="1372185" cy="646331"/>
          </a:xfrm>
          <a:prstGeom prst="rect">
            <a:avLst/>
          </a:prstGeom>
          <a:noFill/>
        </p:spPr>
        <p:txBody>
          <a:bodyPr wrap="square" rtlCol="0">
            <a:spAutoFit/>
          </a:bodyPr>
          <a:lstStyle/>
          <a:p>
            <a:pPr algn="ctr"/>
            <a:r>
              <a:rPr lang="en-US" dirty="0"/>
              <a:t>Less noble ZnNi</a:t>
            </a:r>
          </a:p>
        </p:txBody>
      </p:sp>
      <p:sp>
        <p:nvSpPr>
          <p:cNvPr id="13" name="Rectangle 12">
            <a:extLst>
              <a:ext uri="{FF2B5EF4-FFF2-40B4-BE49-F238E27FC236}">
                <a16:creationId xmlns:a16="http://schemas.microsoft.com/office/drawing/2014/main" id="{81DF4DE7-FF09-427C-9E88-7E64CA120594}"/>
              </a:ext>
            </a:extLst>
          </p:cNvPr>
          <p:cNvSpPr/>
          <p:nvPr/>
        </p:nvSpPr>
        <p:spPr>
          <a:xfrm>
            <a:off x="3171038" y="3783436"/>
            <a:ext cx="1350628"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4509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BE4DEA-670B-4925-811B-6434F8BC68C5}"/>
              </a:ext>
            </a:extLst>
          </p:cNvPr>
          <p:cNvSpPr>
            <a:spLocks noGrp="1"/>
          </p:cNvSpPr>
          <p:nvPr>
            <p:ph type="sldNum" sz="quarter" idx="12"/>
          </p:nvPr>
        </p:nvSpPr>
        <p:spPr/>
        <p:txBody>
          <a:bodyPr/>
          <a:lstStyle/>
          <a:p>
            <a:fld id="{A35F5150-20B2-4E63-BD66-9EB7DD63C50A}" type="slidenum">
              <a:rPr lang="en-US" smtClean="0"/>
              <a:t>27</a:t>
            </a:fld>
            <a:endParaRPr lang="en-US"/>
          </a:p>
        </p:txBody>
      </p:sp>
      <p:pic>
        <p:nvPicPr>
          <p:cNvPr id="15" name="Picture 14">
            <a:extLst>
              <a:ext uri="{FF2B5EF4-FFF2-40B4-BE49-F238E27FC236}">
                <a16:creationId xmlns:a16="http://schemas.microsoft.com/office/drawing/2014/main" id="{8E672E1E-C320-45AE-A04F-3CD0E6BA8AC0}"/>
              </a:ext>
            </a:extLst>
          </p:cNvPr>
          <p:cNvPicPr>
            <a:picLocks noChangeAspect="1"/>
          </p:cNvPicPr>
          <p:nvPr/>
        </p:nvPicPr>
        <p:blipFill>
          <a:blip r:embed="rId2"/>
          <a:stretch>
            <a:fillRect/>
          </a:stretch>
        </p:blipFill>
        <p:spPr>
          <a:xfrm>
            <a:off x="561703" y="794241"/>
            <a:ext cx="3558177" cy="5382883"/>
          </a:xfrm>
          <a:prstGeom prst="rect">
            <a:avLst/>
          </a:prstGeom>
        </p:spPr>
      </p:pic>
      <p:pic>
        <p:nvPicPr>
          <p:cNvPr id="7" name="Picture 6">
            <a:extLst>
              <a:ext uri="{FF2B5EF4-FFF2-40B4-BE49-F238E27FC236}">
                <a16:creationId xmlns:a16="http://schemas.microsoft.com/office/drawing/2014/main" id="{A98DD467-1E01-436F-8486-EFB568110D5C}"/>
              </a:ext>
            </a:extLst>
          </p:cNvPr>
          <p:cNvPicPr>
            <a:picLocks noChangeAspect="1"/>
          </p:cNvPicPr>
          <p:nvPr/>
        </p:nvPicPr>
        <p:blipFill rotWithShape="1">
          <a:blip r:embed="rId3"/>
          <a:srcRect l="27744"/>
          <a:stretch/>
        </p:blipFill>
        <p:spPr>
          <a:xfrm>
            <a:off x="8003718" y="1524085"/>
            <a:ext cx="3626579" cy="48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F6A624E3-DE5C-4007-9F8F-8ED73403EEFF}"/>
              </a:ext>
            </a:extLst>
          </p:cNvPr>
          <p:cNvSpPr>
            <a:spLocks noGrp="1"/>
          </p:cNvSpPr>
          <p:nvPr>
            <p:ph type="title"/>
          </p:nvPr>
        </p:nvSpPr>
        <p:spPr>
          <a:xfrm>
            <a:off x="539155" y="0"/>
            <a:ext cx="10618012" cy="1143000"/>
          </a:xfrm>
        </p:spPr>
        <p:txBody>
          <a:bodyPr>
            <a:normAutofit/>
          </a:bodyPr>
          <a:lstStyle/>
          <a:p>
            <a:r>
              <a:rPr lang="en-US" dirty="0"/>
              <a:t>Impact of Ni varying composition</a:t>
            </a:r>
          </a:p>
        </p:txBody>
      </p:sp>
      <p:sp>
        <p:nvSpPr>
          <p:cNvPr id="3" name="TextBox 2">
            <a:extLst>
              <a:ext uri="{FF2B5EF4-FFF2-40B4-BE49-F238E27FC236}">
                <a16:creationId xmlns:a16="http://schemas.microsoft.com/office/drawing/2014/main" id="{FBB4AF76-E879-4756-978F-5A4A83036571}"/>
              </a:ext>
            </a:extLst>
          </p:cNvPr>
          <p:cNvSpPr txBox="1"/>
          <p:nvPr/>
        </p:nvSpPr>
        <p:spPr>
          <a:xfrm>
            <a:off x="4297170" y="1803092"/>
            <a:ext cx="2971284" cy="923330"/>
          </a:xfrm>
          <a:prstGeom prst="rect">
            <a:avLst/>
          </a:prstGeom>
          <a:noFill/>
        </p:spPr>
        <p:txBody>
          <a:bodyPr wrap="square" rtlCol="0">
            <a:spAutoFit/>
          </a:bodyPr>
          <a:lstStyle/>
          <a:p>
            <a:r>
              <a:rPr lang="en-US" dirty="0"/>
              <a:t>More noble ZnNi provides less protection… where more strength is required!</a:t>
            </a:r>
          </a:p>
        </p:txBody>
      </p:sp>
      <p:cxnSp>
        <p:nvCxnSpPr>
          <p:cNvPr id="11" name="Straight Arrow Connector 10">
            <a:extLst>
              <a:ext uri="{FF2B5EF4-FFF2-40B4-BE49-F238E27FC236}">
                <a16:creationId xmlns:a16="http://schemas.microsoft.com/office/drawing/2014/main" id="{0D339229-358E-4D99-9542-F6CC74C511B7}"/>
              </a:ext>
            </a:extLst>
          </p:cNvPr>
          <p:cNvCxnSpPr>
            <a:cxnSpLocks/>
          </p:cNvCxnSpPr>
          <p:nvPr/>
        </p:nvCxnSpPr>
        <p:spPr>
          <a:xfrm>
            <a:off x="6409189" y="2726422"/>
            <a:ext cx="2265028" cy="104862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0F70753-21FA-40E9-ADA8-919E5C774DA6}"/>
              </a:ext>
            </a:extLst>
          </p:cNvPr>
          <p:cNvSpPr txBox="1"/>
          <p:nvPr/>
        </p:nvSpPr>
        <p:spPr>
          <a:xfrm>
            <a:off x="4362519" y="3685636"/>
            <a:ext cx="2971284" cy="923330"/>
          </a:xfrm>
          <a:prstGeom prst="rect">
            <a:avLst/>
          </a:prstGeom>
          <a:noFill/>
        </p:spPr>
        <p:txBody>
          <a:bodyPr wrap="square" rtlCol="0">
            <a:spAutoFit/>
          </a:bodyPr>
          <a:lstStyle/>
          <a:p>
            <a:r>
              <a:rPr lang="en-US" dirty="0"/>
              <a:t>So this could be addressed by design and placement of auxiliary anodes</a:t>
            </a:r>
          </a:p>
        </p:txBody>
      </p:sp>
    </p:spTree>
    <p:extLst>
      <p:ext uri="{BB962C8B-B14F-4D97-AF65-F5344CB8AC3E}">
        <p14:creationId xmlns:p14="http://schemas.microsoft.com/office/powerpoint/2010/main" val="394038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E02C-76E3-441B-855E-AD611EDB2159}"/>
              </a:ext>
            </a:extLst>
          </p:cNvPr>
          <p:cNvSpPr>
            <a:spLocks noGrp="1"/>
          </p:cNvSpPr>
          <p:nvPr>
            <p:ph type="title"/>
          </p:nvPr>
        </p:nvSpPr>
        <p:spPr/>
        <p:txBody>
          <a:bodyPr/>
          <a:lstStyle/>
          <a:p>
            <a:r>
              <a:rPr lang="en-US" dirty="0"/>
              <a:t>Verification &amp; Validation</a:t>
            </a:r>
          </a:p>
        </p:txBody>
      </p:sp>
      <p:sp>
        <p:nvSpPr>
          <p:cNvPr id="3" name="Content Placeholder 2">
            <a:extLst>
              <a:ext uri="{FF2B5EF4-FFF2-40B4-BE49-F238E27FC236}">
                <a16:creationId xmlns:a16="http://schemas.microsoft.com/office/drawing/2014/main" id="{4074BF18-CBC0-455B-ACF7-1F0D5C8E3874}"/>
              </a:ext>
            </a:extLst>
          </p:cNvPr>
          <p:cNvSpPr>
            <a:spLocks noGrp="1"/>
          </p:cNvSpPr>
          <p:nvPr>
            <p:ph idx="1"/>
          </p:nvPr>
        </p:nvSpPr>
        <p:spPr/>
        <p:txBody>
          <a:bodyPr/>
          <a:lstStyle/>
          <a:p>
            <a:r>
              <a:rPr lang="en-US" dirty="0"/>
              <a:t>Plating</a:t>
            </a:r>
          </a:p>
          <a:p>
            <a:pPr lvl="1"/>
            <a:r>
              <a:rPr lang="en-US" dirty="0"/>
              <a:t>Hull cell measurements</a:t>
            </a:r>
          </a:p>
          <a:p>
            <a:pPr lvl="1"/>
            <a:r>
              <a:rPr lang="en-US" dirty="0"/>
              <a:t>also can measure thickness and composition on actual plated components (proprietary data)</a:t>
            </a:r>
          </a:p>
          <a:p>
            <a:r>
              <a:rPr lang="en-US" dirty="0"/>
              <a:t>Corrosion</a:t>
            </a:r>
          </a:p>
          <a:p>
            <a:pPr lvl="1"/>
            <a:r>
              <a:rPr lang="en-US" dirty="0"/>
              <a:t>Controlled beach and environmental chamber</a:t>
            </a:r>
          </a:p>
          <a:p>
            <a:pPr lvl="1"/>
            <a:r>
              <a:rPr lang="en-US" dirty="0"/>
              <a:t>Measurements from actual field components</a:t>
            </a:r>
          </a:p>
          <a:p>
            <a:pPr lvl="1"/>
            <a:endParaRPr lang="en-US" dirty="0"/>
          </a:p>
        </p:txBody>
      </p:sp>
      <p:sp>
        <p:nvSpPr>
          <p:cNvPr id="4" name="Slide Number Placeholder 3">
            <a:extLst>
              <a:ext uri="{FF2B5EF4-FFF2-40B4-BE49-F238E27FC236}">
                <a16:creationId xmlns:a16="http://schemas.microsoft.com/office/drawing/2014/main" id="{B04C2CC5-EBF4-4B33-A2C3-41F7A50AB008}"/>
              </a:ext>
            </a:extLst>
          </p:cNvPr>
          <p:cNvSpPr>
            <a:spLocks noGrp="1"/>
          </p:cNvSpPr>
          <p:nvPr>
            <p:ph type="sldNum" sz="quarter" idx="12"/>
          </p:nvPr>
        </p:nvSpPr>
        <p:spPr/>
        <p:txBody>
          <a:bodyPr/>
          <a:lstStyle/>
          <a:p>
            <a:fld id="{33E9EC35-AD31-4AB2-93A8-D6F93F11AE10}" type="slidenum">
              <a:rPr lang="en-GB" smtClean="0"/>
              <a:pPr/>
              <a:t>28</a:t>
            </a:fld>
            <a:endParaRPr lang="en-GB" dirty="0"/>
          </a:p>
        </p:txBody>
      </p:sp>
    </p:spTree>
    <p:extLst>
      <p:ext uri="{BB962C8B-B14F-4D97-AF65-F5344CB8AC3E}">
        <p14:creationId xmlns:p14="http://schemas.microsoft.com/office/powerpoint/2010/main" val="142288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80EA-B48C-4701-A95F-9823D4DE8340}"/>
              </a:ext>
            </a:extLst>
          </p:cNvPr>
          <p:cNvSpPr>
            <a:spLocks noGrp="1"/>
          </p:cNvSpPr>
          <p:nvPr>
            <p:ph type="title"/>
          </p:nvPr>
        </p:nvSpPr>
        <p:spPr/>
        <p:txBody>
          <a:bodyPr>
            <a:normAutofit fontScale="90000"/>
          </a:bodyPr>
          <a:lstStyle/>
          <a:p>
            <a:r>
              <a:rPr lang="en-US" dirty="0"/>
              <a:t>Hull cell: Comparing prediction and measurement</a:t>
            </a:r>
          </a:p>
        </p:txBody>
      </p:sp>
      <p:sp>
        <p:nvSpPr>
          <p:cNvPr id="4" name="Slide Number Placeholder 3">
            <a:extLst>
              <a:ext uri="{FF2B5EF4-FFF2-40B4-BE49-F238E27FC236}">
                <a16:creationId xmlns:a16="http://schemas.microsoft.com/office/drawing/2014/main" id="{DB1EA7B0-74F7-409E-9E43-4A7B9FC5A7D6}"/>
              </a:ext>
            </a:extLst>
          </p:cNvPr>
          <p:cNvSpPr>
            <a:spLocks noGrp="1"/>
          </p:cNvSpPr>
          <p:nvPr>
            <p:ph type="sldNum" sz="quarter" idx="12"/>
          </p:nvPr>
        </p:nvSpPr>
        <p:spPr/>
        <p:txBody>
          <a:bodyPr/>
          <a:lstStyle/>
          <a:p>
            <a:fld id="{A35F5150-20B2-4E63-BD66-9EB7DD63C50A}" type="slidenum">
              <a:rPr lang="en-US" smtClean="0"/>
              <a:t>29</a:t>
            </a:fld>
            <a:endParaRPr lang="en-US"/>
          </a:p>
        </p:txBody>
      </p:sp>
      <p:cxnSp>
        <p:nvCxnSpPr>
          <p:cNvPr id="10" name="Straight Arrow Connector 9">
            <a:extLst>
              <a:ext uri="{FF2B5EF4-FFF2-40B4-BE49-F238E27FC236}">
                <a16:creationId xmlns:a16="http://schemas.microsoft.com/office/drawing/2014/main" id="{80B2CC63-F8A5-497C-AAB6-CDC9001C6427}"/>
              </a:ext>
            </a:extLst>
          </p:cNvPr>
          <p:cNvCxnSpPr/>
          <p:nvPr/>
        </p:nvCxnSpPr>
        <p:spPr>
          <a:xfrm flipH="1">
            <a:off x="1063256" y="2796363"/>
            <a:ext cx="552893" cy="865537"/>
          </a:xfrm>
          <a:prstGeom prst="straightConnector1">
            <a:avLst/>
          </a:prstGeom>
          <a:ln w="28575">
            <a:solidFill>
              <a:srgbClr val="FFFCFF"/>
            </a:solidFill>
            <a:tailEnd type="triangle"/>
          </a:ln>
        </p:spPr>
        <p:style>
          <a:lnRef idx="1">
            <a:schemeClr val="accent6"/>
          </a:lnRef>
          <a:fillRef idx="0">
            <a:schemeClr val="accent6"/>
          </a:fillRef>
          <a:effectRef idx="0">
            <a:schemeClr val="accent6"/>
          </a:effectRef>
          <a:fontRef idx="minor">
            <a:schemeClr val="tx1"/>
          </a:fontRef>
        </p:style>
      </p:cxnSp>
      <p:grpSp>
        <p:nvGrpSpPr>
          <p:cNvPr id="5" name="Group 4">
            <a:extLst>
              <a:ext uri="{FF2B5EF4-FFF2-40B4-BE49-F238E27FC236}">
                <a16:creationId xmlns:a16="http://schemas.microsoft.com/office/drawing/2014/main" id="{0280A60C-9F11-4BFF-A48C-0BD8B3D33C6E}"/>
              </a:ext>
            </a:extLst>
          </p:cNvPr>
          <p:cNvGrpSpPr/>
          <p:nvPr/>
        </p:nvGrpSpPr>
        <p:grpSpPr>
          <a:xfrm>
            <a:off x="545258" y="1269592"/>
            <a:ext cx="10670632" cy="5092997"/>
            <a:chOff x="597878" y="1767659"/>
            <a:chExt cx="10670632" cy="5092997"/>
          </a:xfrm>
        </p:grpSpPr>
        <p:pic>
          <p:nvPicPr>
            <p:cNvPr id="6" name="Picture 5">
              <a:extLst>
                <a:ext uri="{FF2B5EF4-FFF2-40B4-BE49-F238E27FC236}">
                  <a16:creationId xmlns:a16="http://schemas.microsoft.com/office/drawing/2014/main" id="{EEA1DBB3-B100-45BD-BDAF-87269A77DC48}"/>
                </a:ext>
              </a:extLst>
            </p:cNvPr>
            <p:cNvPicPr>
              <a:picLocks noChangeAspect="1"/>
            </p:cNvPicPr>
            <p:nvPr/>
          </p:nvPicPr>
          <p:blipFill rotWithShape="1">
            <a:blip r:embed="rId2"/>
            <a:srcRect t="7861"/>
            <a:stretch/>
          </p:blipFill>
          <p:spPr>
            <a:xfrm>
              <a:off x="597878" y="1767659"/>
              <a:ext cx="10670632" cy="5092997"/>
            </a:xfrm>
            <a:prstGeom prst="rect">
              <a:avLst/>
            </a:prstGeom>
            <a:solidFill>
              <a:srgbClr val="11FF11"/>
            </a:solidFill>
          </p:spPr>
        </p:pic>
        <p:sp>
          <p:nvSpPr>
            <p:cNvPr id="7" name="TextBox 6">
              <a:extLst>
                <a:ext uri="{FF2B5EF4-FFF2-40B4-BE49-F238E27FC236}">
                  <a16:creationId xmlns:a16="http://schemas.microsoft.com/office/drawing/2014/main" id="{F3202A01-17C6-4BCE-B447-14C8E1F2C158}"/>
                </a:ext>
              </a:extLst>
            </p:cNvPr>
            <p:cNvSpPr txBox="1"/>
            <p:nvPr/>
          </p:nvSpPr>
          <p:spPr>
            <a:xfrm>
              <a:off x="1616149" y="2151330"/>
              <a:ext cx="1988288" cy="646331"/>
            </a:xfrm>
            <a:prstGeom prst="rect">
              <a:avLst/>
            </a:prstGeom>
            <a:noFill/>
          </p:spPr>
          <p:txBody>
            <a:bodyPr wrap="square" rtlCol="0">
              <a:spAutoFit/>
            </a:bodyPr>
            <a:lstStyle/>
            <a:p>
              <a:r>
                <a:rPr lang="en-US" dirty="0"/>
                <a:t>Without plating efficiency</a:t>
              </a:r>
            </a:p>
          </p:txBody>
        </p:sp>
        <p:sp>
          <p:nvSpPr>
            <p:cNvPr id="8" name="TextBox 7">
              <a:extLst>
                <a:ext uri="{FF2B5EF4-FFF2-40B4-BE49-F238E27FC236}">
                  <a16:creationId xmlns:a16="http://schemas.microsoft.com/office/drawing/2014/main" id="{306E1CB0-BE35-409C-A46E-482BDD442111}"/>
                </a:ext>
              </a:extLst>
            </p:cNvPr>
            <p:cNvSpPr txBox="1"/>
            <p:nvPr/>
          </p:nvSpPr>
          <p:spPr>
            <a:xfrm>
              <a:off x="2673413" y="3661900"/>
              <a:ext cx="2707758" cy="646331"/>
            </a:xfrm>
            <a:prstGeom prst="rect">
              <a:avLst/>
            </a:prstGeom>
            <a:noFill/>
          </p:spPr>
          <p:txBody>
            <a:bodyPr wrap="square" rtlCol="0">
              <a:spAutoFit/>
            </a:bodyPr>
            <a:lstStyle/>
            <a:p>
              <a:r>
                <a:rPr lang="en-US" dirty="0"/>
                <a:t>Implementing plating efficiency term</a:t>
              </a:r>
            </a:p>
          </p:txBody>
        </p:sp>
        <p:cxnSp>
          <p:nvCxnSpPr>
            <p:cNvPr id="12" name="Straight Arrow Connector 11">
              <a:extLst>
                <a:ext uri="{FF2B5EF4-FFF2-40B4-BE49-F238E27FC236}">
                  <a16:creationId xmlns:a16="http://schemas.microsoft.com/office/drawing/2014/main" id="{E38BCEAD-ABC3-410A-8931-8CDE5ECCF71F}"/>
                </a:ext>
              </a:extLst>
            </p:cNvPr>
            <p:cNvCxnSpPr>
              <a:cxnSpLocks/>
            </p:cNvCxnSpPr>
            <p:nvPr/>
          </p:nvCxnSpPr>
          <p:spPr>
            <a:xfrm flipH="1">
              <a:off x="1257300" y="2743289"/>
              <a:ext cx="438150" cy="918611"/>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6467BFD-79F0-4653-BB70-06AE2BD71C8B}"/>
                </a:ext>
              </a:extLst>
            </p:cNvPr>
            <p:cNvCxnSpPr>
              <a:cxnSpLocks/>
            </p:cNvCxnSpPr>
            <p:nvPr/>
          </p:nvCxnSpPr>
          <p:spPr>
            <a:xfrm flipH="1">
              <a:off x="1749097" y="4199487"/>
              <a:ext cx="998314" cy="12716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A073DC-7518-47E0-A6D7-315081180F7E}"/>
                </a:ext>
              </a:extLst>
            </p:cNvPr>
            <p:cNvCxnSpPr>
              <a:cxnSpLocks/>
            </p:cNvCxnSpPr>
            <p:nvPr/>
          </p:nvCxnSpPr>
          <p:spPr>
            <a:xfrm flipH="1">
              <a:off x="3355813" y="4933950"/>
              <a:ext cx="1342958" cy="99060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DAD25E1-BB16-42D8-8CD6-5C771BA10B2C}"/>
                </a:ext>
              </a:extLst>
            </p:cNvPr>
            <p:cNvSpPr txBox="1"/>
            <p:nvPr/>
          </p:nvSpPr>
          <p:spPr>
            <a:xfrm>
              <a:off x="4698770" y="4421943"/>
              <a:ext cx="2707758" cy="646331"/>
            </a:xfrm>
            <a:prstGeom prst="rect">
              <a:avLst/>
            </a:prstGeom>
            <a:noFill/>
          </p:spPr>
          <p:txBody>
            <a:bodyPr wrap="square" rtlCol="0">
              <a:spAutoFit/>
            </a:bodyPr>
            <a:lstStyle/>
            <a:p>
              <a:r>
                <a:rPr lang="en-US" dirty="0"/>
                <a:t>Experimentally measured data points (in blue)</a:t>
              </a:r>
            </a:p>
          </p:txBody>
        </p:sp>
        <p:cxnSp>
          <p:nvCxnSpPr>
            <p:cNvPr id="19" name="Straight Arrow Connector 18">
              <a:extLst>
                <a:ext uri="{FF2B5EF4-FFF2-40B4-BE49-F238E27FC236}">
                  <a16:creationId xmlns:a16="http://schemas.microsoft.com/office/drawing/2014/main" id="{4E57A050-772D-4C54-A843-94552FA9905D}"/>
                </a:ext>
              </a:extLst>
            </p:cNvPr>
            <p:cNvCxnSpPr>
              <a:cxnSpLocks/>
            </p:cNvCxnSpPr>
            <p:nvPr/>
          </p:nvCxnSpPr>
          <p:spPr>
            <a:xfrm flipH="1">
              <a:off x="4171951" y="4933950"/>
              <a:ext cx="526819" cy="1152525"/>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A841111-F13F-4B62-B274-058CFDB3051D}"/>
                </a:ext>
              </a:extLst>
            </p:cNvPr>
            <p:cNvSpPr/>
            <p:nvPr/>
          </p:nvSpPr>
          <p:spPr>
            <a:xfrm>
              <a:off x="1427480" y="5226842"/>
              <a:ext cx="50800" cy="508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8BDAFF-A905-4F67-99BC-357EF02D8A83}"/>
                </a:ext>
              </a:extLst>
            </p:cNvPr>
            <p:cNvSpPr/>
            <p:nvPr/>
          </p:nvSpPr>
          <p:spPr>
            <a:xfrm>
              <a:off x="3233420" y="5950742"/>
              <a:ext cx="50800" cy="508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B46C5AA-E370-4424-899B-F19D393DE324}"/>
                </a:ext>
              </a:extLst>
            </p:cNvPr>
            <p:cNvSpPr/>
            <p:nvPr/>
          </p:nvSpPr>
          <p:spPr>
            <a:xfrm>
              <a:off x="4146551" y="6133622"/>
              <a:ext cx="50800" cy="508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AAA390-1199-44AE-8853-4570F4D1031B}"/>
                </a:ext>
              </a:extLst>
            </p:cNvPr>
            <p:cNvSpPr/>
            <p:nvPr/>
          </p:nvSpPr>
          <p:spPr>
            <a:xfrm>
              <a:off x="5078731" y="6268242"/>
              <a:ext cx="50800" cy="508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28401F2A-82D5-4B59-B3B1-D7E773D8F713}"/>
                </a:ext>
              </a:extLst>
            </p:cNvPr>
            <p:cNvCxnSpPr>
              <a:cxnSpLocks/>
            </p:cNvCxnSpPr>
            <p:nvPr/>
          </p:nvCxnSpPr>
          <p:spPr>
            <a:xfrm>
              <a:off x="4698770" y="4958737"/>
              <a:ext cx="379961" cy="1282768"/>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91964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5EB55-C65C-400A-98B2-F04881F11E55}"/>
              </a:ext>
            </a:extLst>
          </p:cNvPr>
          <p:cNvSpPr>
            <a:spLocks noGrp="1"/>
          </p:cNvSpPr>
          <p:nvPr>
            <p:ph type="title"/>
          </p:nvPr>
        </p:nvSpPr>
        <p:spPr/>
        <p:txBody>
          <a:bodyPr/>
          <a:lstStyle/>
          <a:p>
            <a:r>
              <a:rPr lang="en-US" dirty="0"/>
              <a:t>Simulations show the WHAT and HOW</a:t>
            </a:r>
          </a:p>
        </p:txBody>
      </p:sp>
      <p:sp>
        <p:nvSpPr>
          <p:cNvPr id="3" name="Content Placeholder 2">
            <a:extLst>
              <a:ext uri="{FF2B5EF4-FFF2-40B4-BE49-F238E27FC236}">
                <a16:creationId xmlns:a16="http://schemas.microsoft.com/office/drawing/2014/main" id="{0A349674-33E0-4DEF-93AB-8A81E9E1D1AB}"/>
              </a:ext>
            </a:extLst>
          </p:cNvPr>
          <p:cNvSpPr>
            <a:spLocks noGrp="1"/>
          </p:cNvSpPr>
          <p:nvPr>
            <p:ph idx="1"/>
          </p:nvPr>
        </p:nvSpPr>
        <p:spPr/>
        <p:txBody>
          <a:bodyPr/>
          <a:lstStyle/>
          <a:p>
            <a:r>
              <a:rPr lang="en-US" dirty="0"/>
              <a:t>WHAT</a:t>
            </a:r>
          </a:p>
          <a:p>
            <a:pPr lvl="1"/>
            <a:r>
              <a:rPr lang="en-US" dirty="0"/>
              <a:t>evaluating </a:t>
            </a:r>
            <a:r>
              <a:rPr lang="en-US" u="sng" dirty="0"/>
              <a:t>what</a:t>
            </a:r>
            <a:r>
              <a:rPr lang="en-US" dirty="0"/>
              <a:t> we need in the field to achieve product corrosion resistance</a:t>
            </a:r>
          </a:p>
          <a:p>
            <a:r>
              <a:rPr lang="en-US" dirty="0"/>
              <a:t>HOW</a:t>
            </a:r>
          </a:p>
          <a:p>
            <a:pPr lvl="1"/>
            <a:r>
              <a:rPr lang="en-US" dirty="0"/>
              <a:t>optimizing manufacturing process to establish </a:t>
            </a:r>
            <a:r>
              <a:rPr lang="en-US" u="sng" dirty="0"/>
              <a:t>how</a:t>
            </a:r>
            <a:r>
              <a:rPr lang="en-US" dirty="0"/>
              <a:t> the correct coating should be plated </a:t>
            </a:r>
          </a:p>
        </p:txBody>
      </p:sp>
      <p:sp>
        <p:nvSpPr>
          <p:cNvPr id="4" name="Slide Number Placeholder 3">
            <a:extLst>
              <a:ext uri="{FF2B5EF4-FFF2-40B4-BE49-F238E27FC236}">
                <a16:creationId xmlns:a16="http://schemas.microsoft.com/office/drawing/2014/main" id="{7D0460D8-1BD0-4354-BCEC-5ED59409BB9D}"/>
              </a:ext>
            </a:extLst>
          </p:cNvPr>
          <p:cNvSpPr>
            <a:spLocks noGrp="1"/>
          </p:cNvSpPr>
          <p:nvPr>
            <p:ph type="sldNum" sz="quarter" idx="12"/>
          </p:nvPr>
        </p:nvSpPr>
        <p:spPr/>
        <p:txBody>
          <a:bodyPr/>
          <a:lstStyle/>
          <a:p>
            <a:fld id="{33E9EC35-AD31-4AB2-93A8-D6F93F11AE10}" type="slidenum">
              <a:rPr lang="en-GB" smtClean="0"/>
              <a:pPr/>
              <a:t>3</a:t>
            </a:fld>
            <a:endParaRPr lang="en-GB" dirty="0"/>
          </a:p>
        </p:txBody>
      </p:sp>
    </p:spTree>
    <p:extLst>
      <p:ext uri="{BB962C8B-B14F-4D97-AF65-F5344CB8AC3E}">
        <p14:creationId xmlns:p14="http://schemas.microsoft.com/office/powerpoint/2010/main" val="101169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EBAC8-55C8-4DF5-8DF9-C826FB339EB7}"/>
              </a:ext>
            </a:extLst>
          </p:cNvPr>
          <p:cNvSpPr>
            <a:spLocks noGrp="1"/>
          </p:cNvSpPr>
          <p:nvPr>
            <p:ph type="title"/>
          </p:nvPr>
        </p:nvSpPr>
        <p:spPr/>
        <p:txBody>
          <a:bodyPr/>
          <a:lstStyle/>
          <a:p>
            <a:r>
              <a:rPr lang="en-US" dirty="0"/>
              <a:t>ASTM B117 vs Fielded Coupons</a:t>
            </a:r>
          </a:p>
        </p:txBody>
      </p:sp>
      <p:sp>
        <p:nvSpPr>
          <p:cNvPr id="4" name="Slide Number Placeholder 3">
            <a:extLst>
              <a:ext uri="{FF2B5EF4-FFF2-40B4-BE49-F238E27FC236}">
                <a16:creationId xmlns:a16="http://schemas.microsoft.com/office/drawing/2014/main" id="{1E8A73DD-D1D3-4283-80BF-868B2D0F1A4B}"/>
              </a:ext>
            </a:extLst>
          </p:cNvPr>
          <p:cNvSpPr>
            <a:spLocks noGrp="1"/>
          </p:cNvSpPr>
          <p:nvPr>
            <p:ph type="sldNum" sz="quarter" idx="12"/>
          </p:nvPr>
        </p:nvSpPr>
        <p:spPr/>
        <p:txBody>
          <a:bodyPr/>
          <a:lstStyle/>
          <a:p>
            <a:fld id="{13A1B0C6-A07A-1042-ADB8-FBC777623D4E}" type="slidenum">
              <a:rPr lang="en-US" smtClean="0"/>
              <a:t>30</a:t>
            </a:fld>
            <a:endParaRPr lang="en-US"/>
          </a:p>
        </p:txBody>
      </p:sp>
      <p:pic>
        <p:nvPicPr>
          <p:cNvPr id="7" name="Picture 6">
            <a:extLst>
              <a:ext uri="{FF2B5EF4-FFF2-40B4-BE49-F238E27FC236}">
                <a16:creationId xmlns:a16="http://schemas.microsoft.com/office/drawing/2014/main" id="{FDDFFDD7-943E-416C-AF71-A8B11399CB1F}"/>
              </a:ext>
            </a:extLst>
          </p:cNvPr>
          <p:cNvPicPr>
            <a:picLocks noChangeAspect="1"/>
          </p:cNvPicPr>
          <p:nvPr/>
        </p:nvPicPr>
        <p:blipFill>
          <a:blip r:embed="rId2"/>
          <a:stretch>
            <a:fillRect/>
          </a:stretch>
        </p:blipFill>
        <p:spPr>
          <a:xfrm>
            <a:off x="114076" y="1441829"/>
            <a:ext cx="2099735" cy="2631521"/>
          </a:xfrm>
          <a:prstGeom prst="rect">
            <a:avLst/>
          </a:prstGeom>
        </p:spPr>
      </p:pic>
      <p:pic>
        <p:nvPicPr>
          <p:cNvPr id="8" name="Picture 7">
            <a:extLst>
              <a:ext uri="{FF2B5EF4-FFF2-40B4-BE49-F238E27FC236}">
                <a16:creationId xmlns:a16="http://schemas.microsoft.com/office/drawing/2014/main" id="{EC50AD23-7E1E-4711-8E43-8844B1DA1A12}"/>
              </a:ext>
            </a:extLst>
          </p:cNvPr>
          <p:cNvPicPr>
            <a:picLocks noChangeAspect="1"/>
          </p:cNvPicPr>
          <p:nvPr/>
        </p:nvPicPr>
        <p:blipFill>
          <a:blip r:embed="rId3"/>
          <a:stretch>
            <a:fillRect/>
          </a:stretch>
        </p:blipFill>
        <p:spPr>
          <a:xfrm>
            <a:off x="71195" y="4301478"/>
            <a:ext cx="3558486" cy="2209549"/>
          </a:xfrm>
          <a:prstGeom prst="rect">
            <a:avLst/>
          </a:prstGeom>
        </p:spPr>
      </p:pic>
      <p:sp>
        <p:nvSpPr>
          <p:cNvPr id="13" name="TextBox 12">
            <a:extLst>
              <a:ext uri="{FF2B5EF4-FFF2-40B4-BE49-F238E27FC236}">
                <a16:creationId xmlns:a16="http://schemas.microsoft.com/office/drawing/2014/main" id="{629A5FA5-28E9-4205-B171-6D1631CA54BE}"/>
              </a:ext>
            </a:extLst>
          </p:cNvPr>
          <p:cNvSpPr txBox="1"/>
          <p:nvPr/>
        </p:nvSpPr>
        <p:spPr>
          <a:xfrm>
            <a:off x="8737600" y="4667588"/>
            <a:ext cx="3582467" cy="1477328"/>
          </a:xfrm>
          <a:prstGeom prst="rect">
            <a:avLst/>
          </a:prstGeom>
          <a:noFill/>
        </p:spPr>
        <p:txBody>
          <a:bodyPr wrap="square" rtlCol="0">
            <a:spAutoFit/>
          </a:bodyPr>
          <a:lstStyle/>
          <a:p>
            <a:r>
              <a:rPr lang="en-US" dirty="0">
                <a:solidFill>
                  <a:schemeClr val="accent1"/>
                </a:solidFill>
              </a:rPr>
              <a:t>Z. Feng, G.A. Frankel, W.H. Abbott, C.A. Matzdorf, “Galvanic Attack of Coated Al Alloy Panels Laboratory and Field Exposure”, </a:t>
            </a:r>
            <a:r>
              <a:rPr lang="en-US" i="1" dirty="0">
                <a:solidFill>
                  <a:schemeClr val="accent1"/>
                </a:solidFill>
              </a:rPr>
              <a:t>Corrosion</a:t>
            </a:r>
            <a:r>
              <a:rPr lang="en-US" dirty="0">
                <a:solidFill>
                  <a:schemeClr val="accent1"/>
                </a:solidFill>
              </a:rPr>
              <a:t> 72 (2016); p. 342.</a:t>
            </a:r>
          </a:p>
        </p:txBody>
      </p:sp>
      <p:pic>
        <p:nvPicPr>
          <p:cNvPr id="14" name="Picture 13">
            <a:extLst>
              <a:ext uri="{FF2B5EF4-FFF2-40B4-BE49-F238E27FC236}">
                <a16:creationId xmlns:a16="http://schemas.microsoft.com/office/drawing/2014/main" id="{43F0E356-A83A-43FC-A970-E246DC95264B}"/>
              </a:ext>
            </a:extLst>
          </p:cNvPr>
          <p:cNvPicPr>
            <a:picLocks noChangeAspect="1"/>
          </p:cNvPicPr>
          <p:nvPr/>
        </p:nvPicPr>
        <p:blipFill rotWithShape="1">
          <a:blip r:embed="rId4"/>
          <a:srcRect l="5323" t="400" b="14490"/>
          <a:stretch/>
        </p:blipFill>
        <p:spPr>
          <a:xfrm>
            <a:off x="4070047" y="3481244"/>
            <a:ext cx="4492274" cy="3044451"/>
          </a:xfrm>
          <a:prstGeom prst="rect">
            <a:avLst/>
          </a:prstGeom>
        </p:spPr>
      </p:pic>
      <p:pic>
        <p:nvPicPr>
          <p:cNvPr id="12" name="Picture 11">
            <a:extLst>
              <a:ext uri="{FF2B5EF4-FFF2-40B4-BE49-F238E27FC236}">
                <a16:creationId xmlns:a16="http://schemas.microsoft.com/office/drawing/2014/main" id="{089F3514-D028-4E69-8171-0D8C4D871E2A}"/>
              </a:ext>
            </a:extLst>
          </p:cNvPr>
          <p:cNvPicPr>
            <a:picLocks noChangeAspect="1"/>
          </p:cNvPicPr>
          <p:nvPr/>
        </p:nvPicPr>
        <p:blipFill rotWithShape="1">
          <a:blip r:embed="rId5"/>
          <a:srcRect l="6961" t="10022" b="47491"/>
          <a:stretch/>
        </p:blipFill>
        <p:spPr>
          <a:xfrm>
            <a:off x="3483798" y="1219451"/>
            <a:ext cx="5339178" cy="2209549"/>
          </a:xfrm>
          <a:prstGeom prst="rect">
            <a:avLst/>
          </a:prstGeom>
        </p:spPr>
      </p:pic>
      <p:pic>
        <p:nvPicPr>
          <p:cNvPr id="9" name="Picture 8">
            <a:extLst>
              <a:ext uri="{FF2B5EF4-FFF2-40B4-BE49-F238E27FC236}">
                <a16:creationId xmlns:a16="http://schemas.microsoft.com/office/drawing/2014/main" id="{77AC5AF5-A05B-4C8D-BDDF-4E89BBF0A3AF}"/>
              </a:ext>
            </a:extLst>
          </p:cNvPr>
          <p:cNvPicPr>
            <a:picLocks noChangeAspect="1"/>
          </p:cNvPicPr>
          <p:nvPr/>
        </p:nvPicPr>
        <p:blipFill>
          <a:blip r:embed="rId6"/>
          <a:stretch>
            <a:fillRect/>
          </a:stretch>
        </p:blipFill>
        <p:spPr>
          <a:xfrm>
            <a:off x="9070988" y="1282225"/>
            <a:ext cx="2915690" cy="2283408"/>
          </a:xfrm>
          <a:prstGeom prst="rect">
            <a:avLst/>
          </a:prstGeom>
        </p:spPr>
      </p:pic>
      <p:sp>
        <p:nvSpPr>
          <p:cNvPr id="3" name="TextBox 2">
            <a:extLst>
              <a:ext uri="{FF2B5EF4-FFF2-40B4-BE49-F238E27FC236}">
                <a16:creationId xmlns:a16="http://schemas.microsoft.com/office/drawing/2014/main" id="{F446B7FA-E420-42D1-8FA1-D744B5D4778E}"/>
              </a:ext>
            </a:extLst>
          </p:cNvPr>
          <p:cNvSpPr txBox="1"/>
          <p:nvPr/>
        </p:nvSpPr>
        <p:spPr>
          <a:xfrm rot="16200000">
            <a:off x="2514626" y="4684313"/>
            <a:ext cx="2670475" cy="338554"/>
          </a:xfrm>
          <a:prstGeom prst="rect">
            <a:avLst/>
          </a:prstGeom>
          <a:noFill/>
        </p:spPr>
        <p:txBody>
          <a:bodyPr wrap="none" rtlCol="0">
            <a:spAutoFit/>
          </a:bodyPr>
          <a:lstStyle/>
          <a:p>
            <a:r>
              <a:rPr lang="en-US" sz="1600" dirty="0"/>
              <a:t>Fastener corrosion current µA</a:t>
            </a:r>
          </a:p>
        </p:txBody>
      </p:sp>
      <p:sp>
        <p:nvSpPr>
          <p:cNvPr id="15" name="TextBox 14">
            <a:extLst>
              <a:ext uri="{FF2B5EF4-FFF2-40B4-BE49-F238E27FC236}">
                <a16:creationId xmlns:a16="http://schemas.microsoft.com/office/drawing/2014/main" id="{1270A8DE-5333-40C2-ABC6-F8E092D1EA2C}"/>
              </a:ext>
            </a:extLst>
          </p:cNvPr>
          <p:cNvSpPr txBox="1"/>
          <p:nvPr/>
        </p:nvSpPr>
        <p:spPr>
          <a:xfrm rot="16200000">
            <a:off x="2360137" y="1842924"/>
            <a:ext cx="1760705" cy="523220"/>
          </a:xfrm>
          <a:prstGeom prst="rect">
            <a:avLst/>
          </a:prstGeom>
          <a:noFill/>
        </p:spPr>
        <p:txBody>
          <a:bodyPr wrap="square" rtlCol="0">
            <a:spAutoFit/>
          </a:bodyPr>
          <a:lstStyle/>
          <a:p>
            <a:r>
              <a:rPr lang="en-US" sz="1400" dirty="0"/>
              <a:t>Fastener corrosion current µA</a:t>
            </a:r>
          </a:p>
        </p:txBody>
      </p:sp>
    </p:spTree>
    <p:extLst>
      <p:ext uri="{BB962C8B-B14F-4D97-AF65-F5344CB8AC3E}">
        <p14:creationId xmlns:p14="http://schemas.microsoft.com/office/powerpoint/2010/main" val="3123972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4D2A-6F25-4836-8C34-CFE8B2F85445}"/>
              </a:ext>
            </a:extLst>
          </p:cNvPr>
          <p:cNvSpPr>
            <a:spLocks noGrp="1"/>
          </p:cNvSpPr>
          <p:nvPr>
            <p:ph type="title"/>
          </p:nvPr>
        </p:nvSpPr>
        <p:spPr/>
        <p:txBody>
          <a:bodyPr/>
          <a:lstStyle/>
          <a:p>
            <a:r>
              <a:rPr lang="en-US" dirty="0"/>
              <a:t>Current density &amp; corrosion</a:t>
            </a:r>
          </a:p>
        </p:txBody>
      </p:sp>
      <p:sp>
        <p:nvSpPr>
          <p:cNvPr id="4" name="Slide Number Placeholder 3">
            <a:extLst>
              <a:ext uri="{FF2B5EF4-FFF2-40B4-BE49-F238E27FC236}">
                <a16:creationId xmlns:a16="http://schemas.microsoft.com/office/drawing/2014/main" id="{90926CDF-A1E2-49B9-9963-40E0E1AE6343}"/>
              </a:ext>
            </a:extLst>
          </p:cNvPr>
          <p:cNvSpPr>
            <a:spLocks noGrp="1"/>
          </p:cNvSpPr>
          <p:nvPr>
            <p:ph type="sldNum" sz="quarter" idx="12"/>
          </p:nvPr>
        </p:nvSpPr>
        <p:spPr/>
        <p:txBody>
          <a:bodyPr/>
          <a:lstStyle/>
          <a:p>
            <a:fld id="{13A1B0C6-A07A-1042-ADB8-FBC777623D4E}" type="slidenum">
              <a:rPr lang="en-US" smtClean="0"/>
              <a:t>31</a:t>
            </a:fld>
            <a:endParaRPr lang="en-US"/>
          </a:p>
        </p:txBody>
      </p:sp>
      <p:pic>
        <p:nvPicPr>
          <p:cNvPr id="5" name="Picture 4">
            <a:extLst>
              <a:ext uri="{FF2B5EF4-FFF2-40B4-BE49-F238E27FC236}">
                <a16:creationId xmlns:a16="http://schemas.microsoft.com/office/drawing/2014/main" id="{27F925AA-5748-467C-B0A0-DD69693661D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437" y="1193115"/>
            <a:ext cx="11204893" cy="3908604"/>
          </a:xfrm>
          <a:prstGeom prst="rect">
            <a:avLst/>
          </a:prstGeom>
          <a:noFill/>
          <a:ln>
            <a:noFill/>
          </a:ln>
        </p:spPr>
      </p:pic>
      <p:pic>
        <p:nvPicPr>
          <p:cNvPr id="6" name="Picture 5">
            <a:extLst>
              <a:ext uri="{FF2B5EF4-FFF2-40B4-BE49-F238E27FC236}">
                <a16:creationId xmlns:a16="http://schemas.microsoft.com/office/drawing/2014/main" id="{03B6C67B-B504-4A18-9717-A1266365B279}"/>
              </a:ext>
            </a:extLst>
          </p:cNvPr>
          <p:cNvPicPr/>
          <p:nvPr/>
        </p:nvPicPr>
        <p:blipFill rotWithShape="1">
          <a:blip r:embed="rId3"/>
          <a:srcRect t="52603"/>
          <a:stretch/>
        </p:blipFill>
        <p:spPr>
          <a:xfrm>
            <a:off x="7014473" y="4221342"/>
            <a:ext cx="3535522" cy="2304353"/>
          </a:xfrm>
          <a:prstGeom prst="rect">
            <a:avLst/>
          </a:prstGeom>
        </p:spPr>
      </p:pic>
    </p:spTree>
    <p:extLst>
      <p:ext uri="{BB962C8B-B14F-4D97-AF65-F5344CB8AC3E}">
        <p14:creationId xmlns:p14="http://schemas.microsoft.com/office/powerpoint/2010/main" val="524974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D7EC3-5172-4884-9D4E-5B3B2E1D6430}"/>
              </a:ext>
            </a:extLst>
          </p:cNvPr>
          <p:cNvSpPr>
            <a:spLocks noGrp="1"/>
          </p:cNvSpPr>
          <p:nvPr>
            <p:ph type="title"/>
          </p:nvPr>
        </p:nvSpPr>
        <p:spPr>
          <a:xfrm>
            <a:off x="597878" y="248503"/>
            <a:ext cx="10618012" cy="1143000"/>
          </a:xfrm>
        </p:spPr>
        <p:txBody>
          <a:bodyPr/>
          <a:lstStyle/>
          <a:p>
            <a:r>
              <a:rPr lang="en-US" dirty="0"/>
              <a:t>Model comparison</a:t>
            </a:r>
          </a:p>
        </p:txBody>
      </p:sp>
      <p:sp>
        <p:nvSpPr>
          <p:cNvPr id="4" name="Slide Number Placeholder 3">
            <a:extLst>
              <a:ext uri="{FF2B5EF4-FFF2-40B4-BE49-F238E27FC236}">
                <a16:creationId xmlns:a16="http://schemas.microsoft.com/office/drawing/2014/main" id="{09B89CC8-B439-49A7-B1C2-F5EA8D2ED200}"/>
              </a:ext>
            </a:extLst>
          </p:cNvPr>
          <p:cNvSpPr>
            <a:spLocks noGrp="1"/>
          </p:cNvSpPr>
          <p:nvPr>
            <p:ph type="sldNum" sz="quarter" idx="12"/>
          </p:nvPr>
        </p:nvSpPr>
        <p:spPr/>
        <p:txBody>
          <a:bodyPr/>
          <a:lstStyle/>
          <a:p>
            <a:fld id="{13A1B0C6-A07A-1042-ADB8-FBC777623D4E}" type="slidenum">
              <a:rPr lang="en-US" smtClean="0"/>
              <a:t>32</a:t>
            </a:fld>
            <a:endParaRPr lang="en-US"/>
          </a:p>
        </p:txBody>
      </p:sp>
      <p:pic>
        <p:nvPicPr>
          <p:cNvPr id="8" name="Picture 7">
            <a:extLst>
              <a:ext uri="{FF2B5EF4-FFF2-40B4-BE49-F238E27FC236}">
                <a16:creationId xmlns:a16="http://schemas.microsoft.com/office/drawing/2014/main" id="{FFE96866-2ED4-4922-A7A6-E57AFDA36DA7}"/>
              </a:ext>
            </a:extLst>
          </p:cNvPr>
          <p:cNvPicPr>
            <a:picLocks noChangeAspect="1"/>
          </p:cNvPicPr>
          <p:nvPr/>
        </p:nvPicPr>
        <p:blipFill rotWithShape="1">
          <a:blip r:embed="rId2"/>
          <a:srcRect l="6961" t="10022" b="47491"/>
          <a:stretch/>
        </p:blipFill>
        <p:spPr>
          <a:xfrm>
            <a:off x="6544822" y="4133584"/>
            <a:ext cx="5339178" cy="2209549"/>
          </a:xfrm>
          <a:prstGeom prst="rect">
            <a:avLst/>
          </a:prstGeom>
        </p:spPr>
      </p:pic>
      <p:pic>
        <p:nvPicPr>
          <p:cNvPr id="9" name="Picture 8">
            <a:extLst>
              <a:ext uri="{FF2B5EF4-FFF2-40B4-BE49-F238E27FC236}">
                <a16:creationId xmlns:a16="http://schemas.microsoft.com/office/drawing/2014/main" id="{E7B7CBDC-1912-47E6-BFD8-F606B953FF0C}"/>
              </a:ext>
            </a:extLst>
          </p:cNvPr>
          <p:cNvPicPr>
            <a:picLocks noChangeAspect="1"/>
          </p:cNvPicPr>
          <p:nvPr/>
        </p:nvPicPr>
        <p:blipFill rotWithShape="1">
          <a:blip r:embed="rId3"/>
          <a:srcRect l="5323" t="400" b="14490"/>
          <a:stretch/>
        </p:blipFill>
        <p:spPr>
          <a:xfrm>
            <a:off x="7402366" y="832957"/>
            <a:ext cx="4112341" cy="2786967"/>
          </a:xfrm>
          <a:prstGeom prst="rect">
            <a:avLst/>
          </a:prstGeom>
        </p:spPr>
      </p:pic>
      <p:grpSp>
        <p:nvGrpSpPr>
          <p:cNvPr id="7" name="Group 6">
            <a:extLst>
              <a:ext uri="{FF2B5EF4-FFF2-40B4-BE49-F238E27FC236}">
                <a16:creationId xmlns:a16="http://schemas.microsoft.com/office/drawing/2014/main" id="{14310BD6-277E-4B9A-BE9E-FFE4B935FB01}"/>
              </a:ext>
            </a:extLst>
          </p:cNvPr>
          <p:cNvGrpSpPr/>
          <p:nvPr/>
        </p:nvGrpSpPr>
        <p:grpSpPr>
          <a:xfrm>
            <a:off x="198690" y="2088756"/>
            <a:ext cx="6169035" cy="2444081"/>
            <a:chOff x="274191" y="1375692"/>
            <a:chExt cx="6169035" cy="2444081"/>
          </a:xfrm>
        </p:grpSpPr>
        <p:pic>
          <p:nvPicPr>
            <p:cNvPr id="5" name="Picture 4">
              <a:extLst>
                <a:ext uri="{FF2B5EF4-FFF2-40B4-BE49-F238E27FC236}">
                  <a16:creationId xmlns:a16="http://schemas.microsoft.com/office/drawing/2014/main" id="{D2BD3E2B-C57B-4E9F-99FC-0560AA13CF11}"/>
                </a:ext>
              </a:extLst>
            </p:cNvPr>
            <p:cNvPicPr/>
            <p:nvPr/>
          </p:nvPicPr>
          <p:blipFill rotWithShape="1">
            <a:blip r:embed="rId4">
              <a:extLst>
                <a:ext uri="{28A0092B-C50C-407E-A947-70E740481C1C}">
                  <a14:useLocalDpi xmlns:a14="http://schemas.microsoft.com/office/drawing/2010/main" val="0"/>
                </a:ext>
              </a:extLst>
            </a:blip>
            <a:srcRect r="50833"/>
            <a:stretch/>
          </p:blipFill>
          <p:spPr>
            <a:xfrm>
              <a:off x="274191" y="1379221"/>
              <a:ext cx="4515924" cy="2440552"/>
            </a:xfrm>
            <a:prstGeom prst="rect">
              <a:avLst/>
            </a:prstGeom>
          </p:spPr>
        </p:pic>
        <p:pic>
          <p:nvPicPr>
            <p:cNvPr id="10" name="Picture 9">
              <a:extLst>
                <a:ext uri="{FF2B5EF4-FFF2-40B4-BE49-F238E27FC236}">
                  <a16:creationId xmlns:a16="http://schemas.microsoft.com/office/drawing/2014/main" id="{21A444EA-02C0-4B4B-A64D-AE3DFFBD0FB6}"/>
                </a:ext>
              </a:extLst>
            </p:cNvPr>
            <p:cNvPicPr/>
            <p:nvPr/>
          </p:nvPicPr>
          <p:blipFill rotWithShape="1">
            <a:blip r:embed="rId4">
              <a:extLst>
                <a:ext uri="{28A0092B-C50C-407E-A947-70E740481C1C}">
                  <a14:useLocalDpi xmlns:a14="http://schemas.microsoft.com/office/drawing/2010/main" val="0"/>
                </a:ext>
              </a:extLst>
            </a:blip>
            <a:srcRect l="81910"/>
            <a:stretch/>
          </p:blipFill>
          <p:spPr>
            <a:xfrm>
              <a:off x="4781726" y="1375692"/>
              <a:ext cx="1661500" cy="2440552"/>
            </a:xfrm>
            <a:prstGeom prst="rect">
              <a:avLst/>
            </a:prstGeom>
          </p:spPr>
        </p:pic>
      </p:grpSp>
      <p:grpSp>
        <p:nvGrpSpPr>
          <p:cNvPr id="36" name="Group 35">
            <a:extLst>
              <a:ext uri="{FF2B5EF4-FFF2-40B4-BE49-F238E27FC236}">
                <a16:creationId xmlns:a16="http://schemas.microsoft.com/office/drawing/2014/main" id="{758F2070-888B-43AB-AA82-1994728BD72B}"/>
              </a:ext>
            </a:extLst>
          </p:cNvPr>
          <p:cNvGrpSpPr/>
          <p:nvPr/>
        </p:nvGrpSpPr>
        <p:grpSpPr>
          <a:xfrm>
            <a:off x="4821070" y="1903966"/>
            <a:ext cx="5867841" cy="1831859"/>
            <a:chOff x="4821070" y="1903966"/>
            <a:chExt cx="5867841" cy="1831859"/>
          </a:xfrm>
        </p:grpSpPr>
        <p:sp>
          <p:nvSpPr>
            <p:cNvPr id="11" name="Oval 10">
              <a:extLst>
                <a:ext uri="{FF2B5EF4-FFF2-40B4-BE49-F238E27FC236}">
                  <a16:creationId xmlns:a16="http://schemas.microsoft.com/office/drawing/2014/main" id="{ADB18523-7F08-4E28-AFCF-9FC6C16FAB6F}"/>
                </a:ext>
              </a:extLst>
            </p:cNvPr>
            <p:cNvSpPr/>
            <p:nvPr/>
          </p:nvSpPr>
          <p:spPr>
            <a:xfrm>
              <a:off x="8339994" y="1903966"/>
              <a:ext cx="2348917" cy="746723"/>
            </a:xfrm>
            <a:prstGeom prst="ellipse">
              <a:avLst/>
            </a:prstGeom>
            <a:no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22AA4878-762D-447E-88E1-B11039A6B916}"/>
                </a:ext>
              </a:extLst>
            </p:cNvPr>
            <p:cNvCxnSpPr>
              <a:cxnSpLocks/>
            </p:cNvCxnSpPr>
            <p:nvPr/>
          </p:nvCxnSpPr>
          <p:spPr>
            <a:xfrm flipV="1">
              <a:off x="6096000" y="2489585"/>
              <a:ext cx="2418826" cy="74555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091593B6-B815-403D-B67B-E0D3DAA2A787}"/>
                </a:ext>
              </a:extLst>
            </p:cNvPr>
            <p:cNvSpPr/>
            <p:nvPr/>
          </p:nvSpPr>
          <p:spPr>
            <a:xfrm>
              <a:off x="4821070" y="2989102"/>
              <a:ext cx="1306366" cy="746723"/>
            </a:xfrm>
            <a:prstGeom prst="ellipse">
              <a:avLst/>
            </a:prstGeom>
            <a:no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434553EE-3C98-4700-9AA0-6267A6D32FC5}"/>
              </a:ext>
            </a:extLst>
          </p:cNvPr>
          <p:cNvGrpSpPr/>
          <p:nvPr/>
        </p:nvGrpSpPr>
        <p:grpSpPr>
          <a:xfrm>
            <a:off x="5192785" y="3786115"/>
            <a:ext cx="3380764" cy="1364254"/>
            <a:chOff x="5192785" y="3786115"/>
            <a:chExt cx="3380764" cy="1364254"/>
          </a:xfrm>
        </p:grpSpPr>
        <p:sp>
          <p:nvSpPr>
            <p:cNvPr id="19" name="Oval 18">
              <a:extLst>
                <a:ext uri="{FF2B5EF4-FFF2-40B4-BE49-F238E27FC236}">
                  <a16:creationId xmlns:a16="http://schemas.microsoft.com/office/drawing/2014/main" id="{02ED8194-61C0-4A28-9B11-2F73DB862505}"/>
                </a:ext>
              </a:extLst>
            </p:cNvPr>
            <p:cNvSpPr/>
            <p:nvPr/>
          </p:nvSpPr>
          <p:spPr>
            <a:xfrm>
              <a:off x="7868385" y="4692099"/>
              <a:ext cx="705164" cy="458270"/>
            </a:xfrm>
            <a:prstGeom prst="ellipse">
              <a:avLst/>
            </a:prstGeom>
            <a:no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5B67C7A5-C0C3-4BE5-94A5-B2B9FD193826}"/>
                </a:ext>
              </a:extLst>
            </p:cNvPr>
            <p:cNvCxnSpPr>
              <a:cxnSpLocks/>
              <a:stCxn id="21" idx="6"/>
              <a:endCxn id="19" idx="2"/>
            </p:cNvCxnSpPr>
            <p:nvPr/>
          </p:nvCxnSpPr>
          <p:spPr>
            <a:xfrm>
              <a:off x="5748776" y="3959850"/>
              <a:ext cx="2119609" cy="96138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7B728F8-5E98-46D1-8863-D8A47F41AD82}"/>
                </a:ext>
              </a:extLst>
            </p:cNvPr>
            <p:cNvSpPr/>
            <p:nvPr/>
          </p:nvSpPr>
          <p:spPr>
            <a:xfrm>
              <a:off x="5192785" y="3786115"/>
              <a:ext cx="555991" cy="347470"/>
            </a:xfrm>
            <a:prstGeom prst="ellipse">
              <a:avLst/>
            </a:prstGeom>
            <a:no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BD31F97-26C6-41D9-992B-590FBF127A28}"/>
              </a:ext>
            </a:extLst>
          </p:cNvPr>
          <p:cNvGrpSpPr/>
          <p:nvPr/>
        </p:nvGrpSpPr>
        <p:grpSpPr>
          <a:xfrm>
            <a:off x="5224264" y="4133584"/>
            <a:ext cx="6220464" cy="1916225"/>
            <a:chOff x="5224264" y="4133584"/>
            <a:chExt cx="6220464" cy="1916225"/>
          </a:xfrm>
        </p:grpSpPr>
        <p:sp>
          <p:nvSpPr>
            <p:cNvPr id="24" name="Oval 23">
              <a:extLst>
                <a:ext uri="{FF2B5EF4-FFF2-40B4-BE49-F238E27FC236}">
                  <a16:creationId xmlns:a16="http://schemas.microsoft.com/office/drawing/2014/main" id="{5E7118FD-0A52-4686-891A-0CC83E187DFB}"/>
                </a:ext>
              </a:extLst>
            </p:cNvPr>
            <p:cNvSpPr/>
            <p:nvPr/>
          </p:nvSpPr>
          <p:spPr>
            <a:xfrm>
              <a:off x="9095811" y="5761701"/>
              <a:ext cx="2348917" cy="288108"/>
            </a:xfrm>
            <a:prstGeom prst="ellipse">
              <a:avLst/>
            </a:prstGeom>
            <a:no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6EEF3F79-67F4-47FA-9080-6F671C2BFB6C}"/>
                </a:ext>
              </a:extLst>
            </p:cNvPr>
            <p:cNvCxnSpPr>
              <a:cxnSpLocks/>
              <a:stCxn id="30" idx="6"/>
            </p:cNvCxnSpPr>
            <p:nvPr/>
          </p:nvCxnSpPr>
          <p:spPr>
            <a:xfrm>
              <a:off x="5780255" y="4307319"/>
              <a:ext cx="3441894" cy="1508153"/>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AA3F017F-82FA-4D34-8A75-0EB6793FFFBD}"/>
                </a:ext>
              </a:extLst>
            </p:cNvPr>
            <p:cNvSpPr/>
            <p:nvPr/>
          </p:nvSpPr>
          <p:spPr>
            <a:xfrm>
              <a:off x="5224264" y="4133584"/>
              <a:ext cx="555991" cy="347470"/>
            </a:xfrm>
            <a:prstGeom prst="ellipse">
              <a:avLst/>
            </a:prstGeom>
            <a:no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4EF9760B-D6A2-4BE4-ADFB-DC488AE73B26}"/>
              </a:ext>
            </a:extLst>
          </p:cNvPr>
          <p:cNvSpPr txBox="1"/>
          <p:nvPr/>
        </p:nvSpPr>
        <p:spPr>
          <a:xfrm>
            <a:off x="8937399" y="521691"/>
            <a:ext cx="1042273" cy="369332"/>
          </a:xfrm>
          <a:prstGeom prst="rect">
            <a:avLst/>
          </a:prstGeom>
          <a:noFill/>
        </p:spPr>
        <p:txBody>
          <a:bodyPr wrap="none" rtlCol="0">
            <a:spAutoFit/>
          </a:bodyPr>
          <a:lstStyle/>
          <a:p>
            <a:r>
              <a:rPr lang="en-US" dirty="0"/>
              <a:t>Chamber</a:t>
            </a:r>
          </a:p>
        </p:txBody>
      </p:sp>
      <p:sp>
        <p:nvSpPr>
          <p:cNvPr id="33" name="TextBox 32">
            <a:extLst>
              <a:ext uri="{FF2B5EF4-FFF2-40B4-BE49-F238E27FC236}">
                <a16:creationId xmlns:a16="http://schemas.microsoft.com/office/drawing/2014/main" id="{C270DEFB-B5ED-48C3-941D-77DEB9AA346D}"/>
              </a:ext>
            </a:extLst>
          </p:cNvPr>
          <p:cNvSpPr txBox="1"/>
          <p:nvPr/>
        </p:nvSpPr>
        <p:spPr>
          <a:xfrm>
            <a:off x="9050701" y="3888316"/>
            <a:ext cx="755335" cy="369332"/>
          </a:xfrm>
          <a:prstGeom prst="rect">
            <a:avLst/>
          </a:prstGeom>
          <a:noFill/>
        </p:spPr>
        <p:txBody>
          <a:bodyPr wrap="none" rtlCol="0">
            <a:spAutoFit/>
          </a:bodyPr>
          <a:lstStyle/>
          <a:p>
            <a:r>
              <a:rPr lang="en-US" dirty="0"/>
              <a:t>Beach</a:t>
            </a:r>
          </a:p>
        </p:txBody>
      </p:sp>
      <p:sp>
        <p:nvSpPr>
          <p:cNvPr id="23" name="TextBox 22">
            <a:extLst>
              <a:ext uri="{FF2B5EF4-FFF2-40B4-BE49-F238E27FC236}">
                <a16:creationId xmlns:a16="http://schemas.microsoft.com/office/drawing/2014/main" id="{4B9F47C5-EF87-4001-B210-8CCBF540EEDA}"/>
              </a:ext>
            </a:extLst>
          </p:cNvPr>
          <p:cNvSpPr txBox="1"/>
          <p:nvPr/>
        </p:nvSpPr>
        <p:spPr>
          <a:xfrm rot="16200000">
            <a:off x="6435624" y="1626276"/>
            <a:ext cx="1435246" cy="461665"/>
          </a:xfrm>
          <a:prstGeom prst="rect">
            <a:avLst/>
          </a:prstGeom>
          <a:noFill/>
        </p:spPr>
        <p:txBody>
          <a:bodyPr wrap="square" rtlCol="0">
            <a:spAutoFit/>
          </a:bodyPr>
          <a:lstStyle/>
          <a:p>
            <a:r>
              <a:rPr lang="en-US" sz="1200" dirty="0"/>
              <a:t>Fastener corrosion current µA</a:t>
            </a:r>
          </a:p>
        </p:txBody>
      </p:sp>
      <p:sp>
        <p:nvSpPr>
          <p:cNvPr id="25" name="TextBox 24">
            <a:extLst>
              <a:ext uri="{FF2B5EF4-FFF2-40B4-BE49-F238E27FC236}">
                <a16:creationId xmlns:a16="http://schemas.microsoft.com/office/drawing/2014/main" id="{7ED172EB-C438-497D-ACF1-824F703059E7}"/>
              </a:ext>
            </a:extLst>
          </p:cNvPr>
          <p:cNvSpPr txBox="1"/>
          <p:nvPr/>
        </p:nvSpPr>
        <p:spPr>
          <a:xfrm rot="16200000">
            <a:off x="5716337" y="5098450"/>
            <a:ext cx="1435246" cy="461665"/>
          </a:xfrm>
          <a:prstGeom prst="rect">
            <a:avLst/>
          </a:prstGeom>
          <a:noFill/>
        </p:spPr>
        <p:txBody>
          <a:bodyPr wrap="square" rtlCol="0">
            <a:spAutoFit/>
          </a:bodyPr>
          <a:lstStyle/>
          <a:p>
            <a:r>
              <a:rPr lang="en-US" sz="1200" dirty="0"/>
              <a:t>Fastener corrosion current µA</a:t>
            </a:r>
          </a:p>
        </p:txBody>
      </p:sp>
    </p:spTree>
    <p:extLst>
      <p:ext uri="{BB962C8B-B14F-4D97-AF65-F5344CB8AC3E}">
        <p14:creationId xmlns:p14="http://schemas.microsoft.com/office/powerpoint/2010/main" val="253004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94E15-7F7A-4BF2-9181-C7A8C54B91E7}"/>
              </a:ext>
            </a:extLst>
          </p:cNvPr>
          <p:cNvSpPr>
            <a:spLocks noGrp="1"/>
          </p:cNvSpPr>
          <p:nvPr>
            <p:ph type="title"/>
          </p:nvPr>
        </p:nvSpPr>
        <p:spPr/>
        <p:txBody>
          <a:bodyPr/>
          <a:lstStyle/>
          <a:p>
            <a:r>
              <a:rPr lang="en-US" dirty="0"/>
              <a:t>Summary</a:t>
            </a:r>
          </a:p>
        </p:txBody>
      </p:sp>
      <p:sp>
        <p:nvSpPr>
          <p:cNvPr id="5" name="Content Placeholder 4">
            <a:extLst>
              <a:ext uri="{FF2B5EF4-FFF2-40B4-BE49-F238E27FC236}">
                <a16:creationId xmlns:a16="http://schemas.microsoft.com/office/drawing/2014/main" id="{5714817C-5A17-49B8-8F9C-EF18306A5011}"/>
              </a:ext>
            </a:extLst>
          </p:cNvPr>
          <p:cNvSpPr>
            <a:spLocks noGrp="1"/>
          </p:cNvSpPr>
          <p:nvPr>
            <p:ph sz="half" idx="1"/>
          </p:nvPr>
        </p:nvSpPr>
        <p:spPr>
          <a:xfrm>
            <a:off x="762000" y="1209616"/>
            <a:ext cx="5181600" cy="5316079"/>
          </a:xfrm>
        </p:spPr>
        <p:txBody>
          <a:bodyPr>
            <a:noAutofit/>
          </a:bodyPr>
          <a:lstStyle/>
          <a:p>
            <a:r>
              <a:rPr lang="en-US" sz="2400" dirty="0"/>
              <a:t>Corrosion is a cost and safety issue. Many coatings are hazardous and are presently being replaced</a:t>
            </a:r>
          </a:p>
          <a:p>
            <a:r>
              <a:rPr lang="en-US" sz="2400" dirty="0"/>
              <a:t>Cd is toxic sacrificial coating and can be replaced with ZnNi</a:t>
            </a:r>
          </a:p>
          <a:p>
            <a:r>
              <a:rPr lang="en-US" sz="2400" dirty="0"/>
              <a:t>ZnNi, being an alloy is more difficult to plate but simulation can establish optimum parameters</a:t>
            </a:r>
          </a:p>
          <a:p>
            <a:r>
              <a:rPr lang="en-US" sz="2400" dirty="0"/>
              <a:t>Corrosion simulation can then assess corrosion resistance of the plated coating</a:t>
            </a:r>
          </a:p>
          <a:p>
            <a:endParaRPr lang="en-US" sz="2400" dirty="0"/>
          </a:p>
        </p:txBody>
      </p:sp>
      <p:sp>
        <p:nvSpPr>
          <p:cNvPr id="6" name="Content Placeholder 5">
            <a:extLst>
              <a:ext uri="{FF2B5EF4-FFF2-40B4-BE49-F238E27FC236}">
                <a16:creationId xmlns:a16="http://schemas.microsoft.com/office/drawing/2014/main" id="{0F098D60-BE21-4D03-97BC-6EAE720A021A}"/>
              </a:ext>
            </a:extLst>
          </p:cNvPr>
          <p:cNvSpPr>
            <a:spLocks noGrp="1"/>
          </p:cNvSpPr>
          <p:nvPr>
            <p:ph sz="half" idx="2"/>
          </p:nvPr>
        </p:nvSpPr>
        <p:spPr>
          <a:xfrm>
            <a:off x="6172200" y="1076325"/>
            <a:ext cx="5410200" cy="5572125"/>
          </a:xfrm>
        </p:spPr>
        <p:txBody>
          <a:bodyPr>
            <a:noAutofit/>
          </a:bodyPr>
          <a:lstStyle/>
          <a:p>
            <a:pPr marL="0" indent="0">
              <a:buNone/>
            </a:pPr>
            <a:r>
              <a:rPr lang="en-US" sz="2400" b="1" dirty="0"/>
              <a:t>What does it mean for OEMs?</a:t>
            </a:r>
          </a:p>
          <a:p>
            <a:r>
              <a:rPr lang="en-US" sz="2400" dirty="0"/>
              <a:t>Supplier setup qualification</a:t>
            </a:r>
          </a:p>
          <a:p>
            <a:pPr lvl="1"/>
            <a:r>
              <a:rPr lang="en-US" sz="2000" dirty="0"/>
              <a:t>Define allowable thickness/chemistry variations, QC locations</a:t>
            </a:r>
          </a:p>
          <a:p>
            <a:pPr lvl="1"/>
            <a:r>
              <a:rPr lang="en-US" sz="2000" dirty="0"/>
              <a:t>Check validity of plating set up to stay within </a:t>
            </a:r>
            <a:r>
              <a:rPr lang="en-US" sz="2000" dirty="0" err="1"/>
              <a:t>allowables</a:t>
            </a:r>
            <a:endParaRPr lang="en-US" sz="2000" dirty="0"/>
          </a:p>
          <a:p>
            <a:pPr lvl="2"/>
            <a:r>
              <a:rPr lang="en-US" sz="1800" dirty="0"/>
              <a:t>Including auxiliary anodes and chemistry maintenance</a:t>
            </a:r>
          </a:p>
          <a:p>
            <a:r>
              <a:rPr lang="en-US" sz="2400" dirty="0"/>
              <a:t>QC/QA</a:t>
            </a:r>
          </a:p>
          <a:p>
            <a:pPr lvl="1"/>
            <a:r>
              <a:rPr lang="en-US" sz="2000" dirty="0"/>
              <a:t>Define test locations – thickness, Ni%</a:t>
            </a:r>
          </a:p>
          <a:p>
            <a:pPr lvl="1"/>
            <a:r>
              <a:rPr lang="en-US" sz="2000" dirty="0"/>
              <a:t>Establish consistency across supplier network</a:t>
            </a:r>
          </a:p>
        </p:txBody>
      </p:sp>
      <p:sp>
        <p:nvSpPr>
          <p:cNvPr id="4" name="Slide Number Placeholder 3">
            <a:extLst>
              <a:ext uri="{FF2B5EF4-FFF2-40B4-BE49-F238E27FC236}">
                <a16:creationId xmlns:a16="http://schemas.microsoft.com/office/drawing/2014/main" id="{2BDEB0D9-174D-47D0-8831-1F5CBD1B6DE4}"/>
              </a:ext>
            </a:extLst>
          </p:cNvPr>
          <p:cNvSpPr>
            <a:spLocks noGrp="1"/>
          </p:cNvSpPr>
          <p:nvPr>
            <p:ph type="sldNum" sz="quarter" idx="12"/>
          </p:nvPr>
        </p:nvSpPr>
        <p:spPr/>
        <p:txBody>
          <a:bodyPr/>
          <a:lstStyle/>
          <a:p>
            <a:fld id="{A35F5150-20B2-4E63-BD66-9EB7DD63C50A}" type="slidenum">
              <a:rPr lang="en-US" smtClean="0"/>
              <a:t>33</a:t>
            </a:fld>
            <a:endParaRPr lang="en-US"/>
          </a:p>
        </p:txBody>
      </p:sp>
    </p:spTree>
    <p:extLst>
      <p:ext uri="{BB962C8B-B14F-4D97-AF65-F5344CB8AC3E}">
        <p14:creationId xmlns:p14="http://schemas.microsoft.com/office/powerpoint/2010/main" val="87839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Thank You!</a:t>
            </a:r>
          </a:p>
        </p:txBody>
      </p:sp>
      <p:sp>
        <p:nvSpPr>
          <p:cNvPr id="6" name="Subtitle 5"/>
          <p:cNvSpPr>
            <a:spLocks noGrp="1"/>
          </p:cNvSpPr>
          <p:nvPr>
            <p:ph type="subTitle" idx="1"/>
          </p:nvPr>
        </p:nvSpPr>
        <p:spPr>
          <a:xfrm>
            <a:off x="1" y="4512365"/>
            <a:ext cx="12191995" cy="1905213"/>
          </a:xfrm>
        </p:spPr>
        <p:txBody>
          <a:bodyPr>
            <a:normAutofit/>
          </a:bodyPr>
          <a:lstStyle/>
          <a:p>
            <a:r>
              <a:rPr lang="en-US" dirty="0"/>
              <a:t>Alan Rose, Corrdesa LLC, Tyrone, GA, USA</a:t>
            </a:r>
          </a:p>
          <a:p>
            <a:r>
              <a:rPr lang="en-US" dirty="0">
                <a:hlinkClick r:id="rId2"/>
              </a:rPr>
              <a:t>arose@Corrdesa.com</a:t>
            </a:r>
            <a:endParaRPr lang="en-US" dirty="0"/>
          </a:p>
          <a:p>
            <a:r>
              <a:rPr lang="en-US" dirty="0"/>
              <a:t>770 683 3960</a:t>
            </a:r>
          </a:p>
          <a:p>
            <a:endParaRPr lang="en-US" dirty="0"/>
          </a:p>
        </p:txBody>
      </p:sp>
      <p:sp>
        <p:nvSpPr>
          <p:cNvPr id="4" name="Slide Number Placeholder 3"/>
          <p:cNvSpPr>
            <a:spLocks noGrp="1"/>
          </p:cNvSpPr>
          <p:nvPr>
            <p:ph type="sldNum" sz="quarter" idx="12"/>
          </p:nvPr>
        </p:nvSpPr>
        <p:spPr/>
        <p:txBody>
          <a:bodyPr/>
          <a:lstStyle/>
          <a:p>
            <a:fld id="{33E9EC35-AD31-4AB2-93A8-D6F93F11AE10}" type="slidenum">
              <a:rPr lang="en-GB" smtClean="0"/>
              <a:pPr/>
              <a:t>34</a:t>
            </a:fld>
            <a:endParaRPr lang="en-GB" dirty="0"/>
          </a:p>
        </p:txBody>
      </p:sp>
    </p:spTree>
    <p:extLst>
      <p:ext uri="{BB962C8B-B14F-4D97-AF65-F5344CB8AC3E}">
        <p14:creationId xmlns:p14="http://schemas.microsoft.com/office/powerpoint/2010/main" val="1224043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35C49ED-E832-4DD6-9A99-5B0B7CC91C2F}"/>
              </a:ext>
            </a:extLst>
          </p:cNvPr>
          <p:cNvGrpSpPr/>
          <p:nvPr/>
        </p:nvGrpSpPr>
        <p:grpSpPr>
          <a:xfrm>
            <a:off x="1999702" y="1679712"/>
            <a:ext cx="3646029" cy="4144805"/>
            <a:chOff x="1999702" y="1679712"/>
            <a:chExt cx="3646029" cy="4144805"/>
          </a:xfrm>
        </p:grpSpPr>
        <p:sp>
          <p:nvSpPr>
            <p:cNvPr id="9" name="Freeform: Shape 8">
              <a:extLst>
                <a:ext uri="{FF2B5EF4-FFF2-40B4-BE49-F238E27FC236}">
                  <a16:creationId xmlns:a16="http://schemas.microsoft.com/office/drawing/2014/main" id="{B0B65C3E-E17E-4033-9FAB-EAF1201CA32F}"/>
                </a:ext>
              </a:extLst>
            </p:cNvPr>
            <p:cNvSpPr/>
            <p:nvPr/>
          </p:nvSpPr>
          <p:spPr>
            <a:xfrm rot="2562672">
              <a:off x="3626377" y="4572696"/>
              <a:ext cx="632699" cy="47988"/>
            </a:xfrm>
            <a:custGeom>
              <a:avLst/>
              <a:gdLst/>
              <a:ahLst/>
              <a:cxnLst/>
              <a:rect l="0" t="0" r="0" b="0"/>
              <a:pathLst>
                <a:path>
                  <a:moveTo>
                    <a:pt x="0" y="23994"/>
                  </a:moveTo>
                  <a:lnTo>
                    <a:pt x="632699" y="2399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Shape 9">
              <a:extLst>
                <a:ext uri="{FF2B5EF4-FFF2-40B4-BE49-F238E27FC236}">
                  <a16:creationId xmlns:a16="http://schemas.microsoft.com/office/drawing/2014/main" id="{9962A33F-84BD-41C8-88C7-BC739F657CE4}"/>
                </a:ext>
              </a:extLst>
            </p:cNvPr>
            <p:cNvSpPr/>
            <p:nvPr/>
          </p:nvSpPr>
          <p:spPr>
            <a:xfrm>
              <a:off x="3710278" y="3707900"/>
              <a:ext cx="808873" cy="47988"/>
            </a:xfrm>
            <a:custGeom>
              <a:avLst/>
              <a:gdLst/>
              <a:ahLst/>
              <a:cxnLst/>
              <a:rect l="0" t="0" r="0" b="0"/>
              <a:pathLst>
                <a:path>
                  <a:moveTo>
                    <a:pt x="0" y="23994"/>
                  </a:moveTo>
                  <a:lnTo>
                    <a:pt x="808873" y="2399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Shape 10">
              <a:extLst>
                <a:ext uri="{FF2B5EF4-FFF2-40B4-BE49-F238E27FC236}">
                  <a16:creationId xmlns:a16="http://schemas.microsoft.com/office/drawing/2014/main" id="{494DEB4C-1B99-4FF4-928A-040E0FA3B429}"/>
                </a:ext>
              </a:extLst>
            </p:cNvPr>
            <p:cNvSpPr/>
            <p:nvPr/>
          </p:nvSpPr>
          <p:spPr>
            <a:xfrm rot="19104603">
              <a:off x="3617265" y="2837841"/>
              <a:ext cx="737949" cy="47988"/>
            </a:xfrm>
            <a:custGeom>
              <a:avLst/>
              <a:gdLst/>
              <a:ahLst/>
              <a:cxnLst/>
              <a:rect l="0" t="0" r="0" b="0"/>
              <a:pathLst>
                <a:path>
                  <a:moveTo>
                    <a:pt x="0" y="23994"/>
                  </a:moveTo>
                  <a:lnTo>
                    <a:pt x="737949" y="2399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Oval 11">
              <a:extLst>
                <a:ext uri="{FF2B5EF4-FFF2-40B4-BE49-F238E27FC236}">
                  <a16:creationId xmlns:a16="http://schemas.microsoft.com/office/drawing/2014/main" id="{95D33710-C246-47F9-832B-4C4F340296ED}"/>
                </a:ext>
              </a:extLst>
            </p:cNvPr>
            <p:cNvSpPr/>
            <p:nvPr/>
          </p:nvSpPr>
          <p:spPr>
            <a:xfrm>
              <a:off x="1999702" y="2725672"/>
              <a:ext cx="2012442" cy="2012442"/>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727C531B-DA4A-4EA7-8643-76CD481C0E8A}"/>
                </a:ext>
              </a:extLst>
            </p:cNvPr>
            <p:cNvSpPr/>
            <p:nvPr/>
          </p:nvSpPr>
          <p:spPr>
            <a:xfrm>
              <a:off x="4120204" y="1679712"/>
              <a:ext cx="1126580" cy="1126580"/>
            </a:xfrm>
            <a:custGeom>
              <a:avLst/>
              <a:gdLst>
                <a:gd name="connsiteX0" fmla="*/ 0 w 1126580"/>
                <a:gd name="connsiteY0" fmla="*/ 563290 h 1126580"/>
                <a:gd name="connsiteX1" fmla="*/ 563290 w 1126580"/>
                <a:gd name="connsiteY1" fmla="*/ 0 h 1126580"/>
                <a:gd name="connsiteX2" fmla="*/ 1126580 w 1126580"/>
                <a:gd name="connsiteY2" fmla="*/ 563290 h 1126580"/>
                <a:gd name="connsiteX3" fmla="*/ 563290 w 1126580"/>
                <a:gd name="connsiteY3" fmla="*/ 1126580 h 1126580"/>
                <a:gd name="connsiteX4" fmla="*/ 0 w 1126580"/>
                <a:gd name="connsiteY4" fmla="*/ 563290 h 1126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580" h="1126580">
                  <a:moveTo>
                    <a:pt x="0" y="563290"/>
                  </a:moveTo>
                  <a:cubicBezTo>
                    <a:pt x="0" y="252194"/>
                    <a:pt x="252194" y="0"/>
                    <a:pt x="563290" y="0"/>
                  </a:cubicBezTo>
                  <a:cubicBezTo>
                    <a:pt x="874386" y="0"/>
                    <a:pt x="1126580" y="252194"/>
                    <a:pt x="1126580" y="563290"/>
                  </a:cubicBezTo>
                  <a:cubicBezTo>
                    <a:pt x="1126580" y="874386"/>
                    <a:pt x="874386" y="1126580"/>
                    <a:pt x="563290" y="1126580"/>
                  </a:cubicBezTo>
                  <a:cubicBezTo>
                    <a:pt x="252194" y="1126580"/>
                    <a:pt x="0" y="874386"/>
                    <a:pt x="0" y="56329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5144" tIns="175144" rIns="175144" bIns="175144" numCol="1" spcCol="1270" anchor="ctr" anchorCtr="0">
              <a:noAutofit/>
            </a:bodyPr>
            <a:lstStyle/>
            <a:p>
              <a:pPr marL="0" lvl="0" indent="0" algn="ctr" defTabSz="711200">
                <a:lnSpc>
                  <a:spcPct val="90000"/>
                </a:lnSpc>
                <a:spcBef>
                  <a:spcPct val="0"/>
                </a:spcBef>
                <a:spcAft>
                  <a:spcPct val="35000"/>
                </a:spcAft>
                <a:buNone/>
              </a:pPr>
              <a:r>
                <a:rPr lang="en-US" sz="1600" kern="1200" dirty="0"/>
                <a:t>Cost</a:t>
              </a:r>
            </a:p>
          </p:txBody>
        </p:sp>
        <p:sp>
          <p:nvSpPr>
            <p:cNvPr id="15" name="Freeform: Shape 14">
              <a:extLst>
                <a:ext uri="{FF2B5EF4-FFF2-40B4-BE49-F238E27FC236}">
                  <a16:creationId xmlns:a16="http://schemas.microsoft.com/office/drawing/2014/main" id="{5E1FB2E4-5757-4507-BD4E-7C554D6BD128}"/>
                </a:ext>
              </a:extLst>
            </p:cNvPr>
            <p:cNvSpPr/>
            <p:nvPr/>
          </p:nvSpPr>
          <p:spPr>
            <a:xfrm>
              <a:off x="4519151" y="3168603"/>
              <a:ext cx="1126580" cy="1126580"/>
            </a:xfrm>
            <a:custGeom>
              <a:avLst/>
              <a:gdLst>
                <a:gd name="connsiteX0" fmla="*/ 0 w 1126580"/>
                <a:gd name="connsiteY0" fmla="*/ 563290 h 1126580"/>
                <a:gd name="connsiteX1" fmla="*/ 563290 w 1126580"/>
                <a:gd name="connsiteY1" fmla="*/ 0 h 1126580"/>
                <a:gd name="connsiteX2" fmla="*/ 1126580 w 1126580"/>
                <a:gd name="connsiteY2" fmla="*/ 563290 h 1126580"/>
                <a:gd name="connsiteX3" fmla="*/ 563290 w 1126580"/>
                <a:gd name="connsiteY3" fmla="*/ 1126580 h 1126580"/>
                <a:gd name="connsiteX4" fmla="*/ 0 w 1126580"/>
                <a:gd name="connsiteY4" fmla="*/ 563290 h 1126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580" h="1126580">
                  <a:moveTo>
                    <a:pt x="0" y="563290"/>
                  </a:moveTo>
                  <a:cubicBezTo>
                    <a:pt x="0" y="252194"/>
                    <a:pt x="252194" y="0"/>
                    <a:pt x="563290" y="0"/>
                  </a:cubicBezTo>
                  <a:cubicBezTo>
                    <a:pt x="874386" y="0"/>
                    <a:pt x="1126580" y="252194"/>
                    <a:pt x="1126580" y="563290"/>
                  </a:cubicBezTo>
                  <a:cubicBezTo>
                    <a:pt x="1126580" y="874386"/>
                    <a:pt x="874386" y="1126580"/>
                    <a:pt x="563290" y="1126580"/>
                  </a:cubicBezTo>
                  <a:cubicBezTo>
                    <a:pt x="252194" y="1126580"/>
                    <a:pt x="0" y="874386"/>
                    <a:pt x="0" y="56329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5144" tIns="175144" rIns="175144" bIns="175144" numCol="1" spcCol="1270" anchor="ctr" anchorCtr="0">
              <a:noAutofit/>
            </a:bodyPr>
            <a:lstStyle/>
            <a:p>
              <a:pPr marL="0" lvl="0" indent="0" algn="ctr" defTabSz="711200">
                <a:lnSpc>
                  <a:spcPct val="90000"/>
                </a:lnSpc>
                <a:spcBef>
                  <a:spcPct val="0"/>
                </a:spcBef>
                <a:spcAft>
                  <a:spcPct val="35000"/>
                </a:spcAft>
                <a:buNone/>
              </a:pPr>
              <a:r>
                <a:rPr lang="en-US" sz="1600" kern="1200" dirty="0"/>
                <a:t>Safety</a:t>
              </a:r>
            </a:p>
          </p:txBody>
        </p:sp>
        <p:sp>
          <p:nvSpPr>
            <p:cNvPr id="16" name="Freeform: Shape 15">
              <a:extLst>
                <a:ext uri="{FF2B5EF4-FFF2-40B4-BE49-F238E27FC236}">
                  <a16:creationId xmlns:a16="http://schemas.microsoft.com/office/drawing/2014/main" id="{4ED7AA08-3118-4AF3-A429-F13E6BC13FB9}"/>
                </a:ext>
              </a:extLst>
            </p:cNvPr>
            <p:cNvSpPr/>
            <p:nvPr/>
          </p:nvSpPr>
          <p:spPr>
            <a:xfrm>
              <a:off x="4015053" y="4617052"/>
              <a:ext cx="1207465" cy="1207465"/>
            </a:xfrm>
            <a:custGeom>
              <a:avLst/>
              <a:gdLst>
                <a:gd name="connsiteX0" fmla="*/ 0 w 1207465"/>
                <a:gd name="connsiteY0" fmla="*/ 603733 h 1207465"/>
                <a:gd name="connsiteX1" fmla="*/ 603733 w 1207465"/>
                <a:gd name="connsiteY1" fmla="*/ 0 h 1207465"/>
                <a:gd name="connsiteX2" fmla="*/ 1207466 w 1207465"/>
                <a:gd name="connsiteY2" fmla="*/ 603733 h 1207465"/>
                <a:gd name="connsiteX3" fmla="*/ 603733 w 1207465"/>
                <a:gd name="connsiteY3" fmla="*/ 1207466 h 1207465"/>
                <a:gd name="connsiteX4" fmla="*/ 0 w 1207465"/>
                <a:gd name="connsiteY4" fmla="*/ 603733 h 120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465" h="1207465">
                  <a:moveTo>
                    <a:pt x="0" y="603733"/>
                  </a:moveTo>
                  <a:cubicBezTo>
                    <a:pt x="0" y="270300"/>
                    <a:pt x="270300" y="0"/>
                    <a:pt x="603733" y="0"/>
                  </a:cubicBezTo>
                  <a:cubicBezTo>
                    <a:pt x="937166" y="0"/>
                    <a:pt x="1207466" y="270300"/>
                    <a:pt x="1207466" y="603733"/>
                  </a:cubicBezTo>
                  <a:cubicBezTo>
                    <a:pt x="1207466" y="937166"/>
                    <a:pt x="937166" y="1207466"/>
                    <a:pt x="603733" y="1207466"/>
                  </a:cubicBezTo>
                  <a:cubicBezTo>
                    <a:pt x="270300" y="1207466"/>
                    <a:pt x="0" y="937166"/>
                    <a:pt x="0" y="603733"/>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989" tIns="186989" rIns="186989" bIns="186989" numCol="1" spcCol="1270" anchor="ctr" anchorCtr="0">
              <a:noAutofit/>
            </a:bodyPr>
            <a:lstStyle/>
            <a:p>
              <a:pPr marL="0" lvl="0" indent="0" algn="ctr" defTabSz="711200">
                <a:lnSpc>
                  <a:spcPct val="90000"/>
                </a:lnSpc>
                <a:spcBef>
                  <a:spcPct val="0"/>
                </a:spcBef>
                <a:spcAft>
                  <a:spcPct val="35000"/>
                </a:spcAft>
                <a:buNone/>
              </a:pPr>
              <a:r>
                <a:rPr lang="en-US" sz="1600" kern="1200" dirty="0"/>
                <a:t>Readiness</a:t>
              </a:r>
            </a:p>
          </p:txBody>
        </p:sp>
      </p:grpSp>
      <p:sp>
        <p:nvSpPr>
          <p:cNvPr id="3" name="Title 2"/>
          <p:cNvSpPr>
            <a:spLocks noGrp="1"/>
          </p:cNvSpPr>
          <p:nvPr>
            <p:ph type="title"/>
          </p:nvPr>
        </p:nvSpPr>
        <p:spPr>
          <a:xfrm>
            <a:off x="92149" y="20638"/>
            <a:ext cx="12007702" cy="1143000"/>
          </a:xfrm>
        </p:spPr>
        <p:txBody>
          <a:bodyPr>
            <a:normAutofit/>
          </a:bodyPr>
          <a:lstStyle/>
          <a:p>
            <a:r>
              <a:rPr lang="en-US" dirty="0"/>
              <a:t>The Corrosion Problem</a:t>
            </a:r>
            <a:endParaRPr lang="en-US" sz="3100" b="1" dirty="0">
              <a:solidFill>
                <a:srgbClr val="C00000"/>
              </a:solidFill>
            </a:endParaRPr>
          </a:p>
        </p:txBody>
      </p:sp>
      <p:sp>
        <p:nvSpPr>
          <p:cNvPr id="5" name="TextBox 4"/>
          <p:cNvSpPr txBox="1"/>
          <p:nvPr/>
        </p:nvSpPr>
        <p:spPr>
          <a:xfrm>
            <a:off x="2057400" y="1417638"/>
            <a:ext cx="2895600" cy="523220"/>
          </a:xfrm>
          <a:prstGeom prst="rect">
            <a:avLst/>
          </a:prstGeom>
          <a:noFill/>
        </p:spPr>
        <p:txBody>
          <a:bodyPr wrap="square" rtlCol="0">
            <a:spAutoFit/>
          </a:bodyPr>
          <a:lstStyle/>
          <a:p>
            <a:r>
              <a:rPr lang="en-US" sz="2800" u="sng" dirty="0"/>
              <a:t>Annually</a:t>
            </a:r>
          </a:p>
        </p:txBody>
      </p:sp>
      <p:sp>
        <p:nvSpPr>
          <p:cNvPr id="2" name="Slide Number Placeholder 1"/>
          <p:cNvSpPr>
            <a:spLocks noGrp="1"/>
          </p:cNvSpPr>
          <p:nvPr>
            <p:ph type="sldNum" sz="quarter" idx="12"/>
          </p:nvPr>
        </p:nvSpPr>
        <p:spPr/>
        <p:txBody>
          <a:bodyPr/>
          <a:lstStyle/>
          <a:p>
            <a:fld id="{13A1B0C6-A07A-1042-ADB8-FBC777623D4E}" type="slidenum">
              <a:rPr lang="en-US" smtClean="0"/>
              <a:t>4</a:t>
            </a:fld>
            <a:endParaRPr lang="en-US" dirty="0"/>
          </a:p>
        </p:txBody>
      </p:sp>
      <p:sp>
        <p:nvSpPr>
          <p:cNvPr id="6" name="TextBox 5">
            <a:extLst>
              <a:ext uri="{FF2B5EF4-FFF2-40B4-BE49-F238E27FC236}">
                <a16:creationId xmlns:a16="http://schemas.microsoft.com/office/drawing/2014/main" id="{96A6177C-81B8-49C5-8B1B-4A778A34E96C}"/>
              </a:ext>
            </a:extLst>
          </p:cNvPr>
          <p:cNvSpPr txBox="1"/>
          <p:nvPr/>
        </p:nvSpPr>
        <p:spPr>
          <a:xfrm>
            <a:off x="7456929" y="1997839"/>
            <a:ext cx="4279269" cy="2862322"/>
          </a:xfrm>
          <a:prstGeom prst="rect">
            <a:avLst/>
          </a:prstGeom>
          <a:solidFill>
            <a:srgbClr val="FFFFCC"/>
          </a:solidFill>
          <a:ln w="38100" cmpd="thickThin">
            <a:solidFill>
              <a:srgbClr val="C00000"/>
            </a:solidFill>
          </a:ln>
        </p:spPr>
        <p:txBody>
          <a:bodyPr wrap="square" rtlCol="0">
            <a:spAutoFit/>
          </a:bodyPr>
          <a:lstStyle/>
          <a:p>
            <a:r>
              <a:rPr lang="en-US" dirty="0"/>
              <a:t>The NACE 2016 IMPACT study</a:t>
            </a:r>
            <a:r>
              <a:rPr lang="en-US" baseline="30000" dirty="0"/>
              <a:t> </a:t>
            </a:r>
            <a:r>
              <a:rPr lang="en-US" dirty="0"/>
              <a:t> estimates the global cost of corrosion to be $2.5 trillion which is equivalent to 3.4% of the global gross domestic product (2013).</a:t>
            </a:r>
          </a:p>
          <a:p>
            <a:endParaRPr lang="en-US" dirty="0"/>
          </a:p>
          <a:p>
            <a:r>
              <a:rPr lang="en-US" dirty="0"/>
              <a:t>It is estimated that savings of 15%-35% of this cost could be realized by implementing corrosion control and better design practices.</a:t>
            </a:r>
          </a:p>
          <a:p>
            <a:endParaRPr lang="en-US" dirty="0"/>
          </a:p>
        </p:txBody>
      </p:sp>
      <p:sp>
        <p:nvSpPr>
          <p:cNvPr id="19" name="Freeform: Shape 18">
            <a:extLst>
              <a:ext uri="{FF2B5EF4-FFF2-40B4-BE49-F238E27FC236}">
                <a16:creationId xmlns:a16="http://schemas.microsoft.com/office/drawing/2014/main" id="{EEA3634F-8A38-441F-889B-4BFEAB2E720B}"/>
              </a:ext>
            </a:extLst>
          </p:cNvPr>
          <p:cNvSpPr/>
          <p:nvPr/>
        </p:nvSpPr>
        <p:spPr>
          <a:xfrm>
            <a:off x="5645731" y="1635335"/>
            <a:ext cx="1689871" cy="1126580"/>
          </a:xfrm>
          <a:custGeom>
            <a:avLst/>
            <a:gdLst>
              <a:gd name="connsiteX0" fmla="*/ 0 w 1689871"/>
              <a:gd name="connsiteY0" fmla="*/ 0 h 1126580"/>
              <a:gd name="connsiteX1" fmla="*/ 1689871 w 1689871"/>
              <a:gd name="connsiteY1" fmla="*/ 0 h 1126580"/>
              <a:gd name="connsiteX2" fmla="*/ 1689871 w 1689871"/>
              <a:gd name="connsiteY2" fmla="*/ 1126580 h 1126580"/>
              <a:gd name="connsiteX3" fmla="*/ 0 w 1689871"/>
              <a:gd name="connsiteY3" fmla="*/ 1126580 h 1126580"/>
              <a:gd name="connsiteX4" fmla="*/ 0 w 1689871"/>
              <a:gd name="connsiteY4" fmla="*/ 0 h 1126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871" h="1126580">
                <a:moveTo>
                  <a:pt x="0" y="0"/>
                </a:moveTo>
                <a:lnTo>
                  <a:pt x="1689871" y="0"/>
                </a:lnTo>
                <a:lnTo>
                  <a:pt x="1689871" y="1126580"/>
                </a:lnTo>
                <a:lnTo>
                  <a:pt x="0" y="11265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$20.9bn</a:t>
            </a:r>
          </a:p>
        </p:txBody>
      </p:sp>
      <p:sp>
        <p:nvSpPr>
          <p:cNvPr id="20" name="Freeform: Shape 19">
            <a:extLst>
              <a:ext uri="{FF2B5EF4-FFF2-40B4-BE49-F238E27FC236}">
                <a16:creationId xmlns:a16="http://schemas.microsoft.com/office/drawing/2014/main" id="{64FDDB4E-C041-420B-BBCF-A9095882C0B9}"/>
              </a:ext>
            </a:extLst>
          </p:cNvPr>
          <p:cNvSpPr/>
          <p:nvPr/>
        </p:nvSpPr>
        <p:spPr>
          <a:xfrm>
            <a:off x="5645731" y="5092683"/>
            <a:ext cx="1811198" cy="1207465"/>
          </a:xfrm>
          <a:custGeom>
            <a:avLst/>
            <a:gdLst>
              <a:gd name="connsiteX0" fmla="*/ 0 w 1811198"/>
              <a:gd name="connsiteY0" fmla="*/ 0 h 1207465"/>
              <a:gd name="connsiteX1" fmla="*/ 1811198 w 1811198"/>
              <a:gd name="connsiteY1" fmla="*/ 0 h 1207465"/>
              <a:gd name="connsiteX2" fmla="*/ 1811198 w 1811198"/>
              <a:gd name="connsiteY2" fmla="*/ 1207465 h 1207465"/>
              <a:gd name="connsiteX3" fmla="*/ 0 w 1811198"/>
              <a:gd name="connsiteY3" fmla="*/ 1207465 h 1207465"/>
              <a:gd name="connsiteX4" fmla="*/ 0 w 1811198"/>
              <a:gd name="connsiteY4" fmla="*/ 0 h 120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198" h="1207465">
                <a:moveTo>
                  <a:pt x="0" y="0"/>
                </a:moveTo>
                <a:lnTo>
                  <a:pt x="1811198" y="0"/>
                </a:lnTo>
                <a:lnTo>
                  <a:pt x="1811198" y="1207465"/>
                </a:lnTo>
                <a:lnTo>
                  <a:pt x="0" y="12074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25 days unavailable</a:t>
            </a:r>
          </a:p>
        </p:txBody>
      </p:sp>
    </p:spTree>
    <p:custDataLst>
      <p:tags r:id="rId1"/>
    </p:custDataLst>
    <p:extLst>
      <p:ext uri="{BB962C8B-B14F-4D97-AF65-F5344CB8AC3E}">
        <p14:creationId xmlns:p14="http://schemas.microsoft.com/office/powerpoint/2010/main" val="3986162516"/>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777DE-2CF5-4BEF-8122-03E2EFE205FB}"/>
              </a:ext>
            </a:extLst>
          </p:cNvPr>
          <p:cNvSpPr>
            <a:spLocks noGrp="1"/>
          </p:cNvSpPr>
          <p:nvPr>
            <p:ph type="title"/>
          </p:nvPr>
        </p:nvSpPr>
        <p:spPr/>
        <p:txBody>
          <a:bodyPr/>
          <a:lstStyle/>
          <a:p>
            <a:r>
              <a:rPr lang="en-US" dirty="0"/>
              <a:t>Harsh environments - USS Kitty Hawk</a:t>
            </a:r>
          </a:p>
        </p:txBody>
      </p:sp>
      <p:sp>
        <p:nvSpPr>
          <p:cNvPr id="4" name="Slide Number Placeholder 3">
            <a:extLst>
              <a:ext uri="{FF2B5EF4-FFF2-40B4-BE49-F238E27FC236}">
                <a16:creationId xmlns:a16="http://schemas.microsoft.com/office/drawing/2014/main" id="{69255F78-E7A6-436A-94F1-22FBD2935088}"/>
              </a:ext>
            </a:extLst>
          </p:cNvPr>
          <p:cNvSpPr>
            <a:spLocks noGrp="1"/>
          </p:cNvSpPr>
          <p:nvPr>
            <p:ph type="sldNum" sz="quarter" idx="12"/>
          </p:nvPr>
        </p:nvSpPr>
        <p:spPr/>
        <p:txBody>
          <a:bodyPr/>
          <a:lstStyle/>
          <a:p>
            <a:fld id="{13A1B0C6-A07A-1042-ADB8-FBC777623D4E}" type="slidenum">
              <a:rPr lang="en-US" smtClean="0"/>
              <a:t>5</a:t>
            </a:fld>
            <a:endParaRPr lang="en-US"/>
          </a:p>
        </p:txBody>
      </p:sp>
      <p:sp>
        <p:nvSpPr>
          <p:cNvPr id="9" name="TextBox 8">
            <a:extLst>
              <a:ext uri="{FF2B5EF4-FFF2-40B4-BE49-F238E27FC236}">
                <a16:creationId xmlns:a16="http://schemas.microsoft.com/office/drawing/2014/main" id="{757184D8-BA63-449F-B53A-48C272B810C0}"/>
              </a:ext>
            </a:extLst>
          </p:cNvPr>
          <p:cNvSpPr txBox="1"/>
          <p:nvPr/>
        </p:nvSpPr>
        <p:spPr>
          <a:xfrm>
            <a:off x="4380833" y="6045120"/>
            <a:ext cx="4941455" cy="369332"/>
          </a:xfrm>
          <a:prstGeom prst="rect">
            <a:avLst/>
          </a:prstGeom>
          <a:noFill/>
        </p:spPr>
        <p:txBody>
          <a:bodyPr wrap="square" rtlCol="0">
            <a:spAutoFit/>
          </a:bodyPr>
          <a:lstStyle/>
          <a:p>
            <a:r>
              <a:rPr lang="en-US" dirty="0">
                <a:hlinkClick r:id="rId4"/>
              </a:rPr>
              <a:t>https://youtu.be/Z0Jzb8dfcC4</a:t>
            </a:r>
            <a:r>
              <a:rPr lang="en-US" dirty="0"/>
              <a:t> </a:t>
            </a:r>
          </a:p>
        </p:txBody>
      </p:sp>
      <p:pic>
        <p:nvPicPr>
          <p:cNvPr id="10" name="Aircraft carrier">
            <a:hlinkClick r:id="" action="ppaction://media"/>
            <a:extLst>
              <a:ext uri="{FF2B5EF4-FFF2-40B4-BE49-F238E27FC236}">
                <a16:creationId xmlns:a16="http://schemas.microsoft.com/office/drawing/2014/main" id="{C205810A-1FC8-4122-9183-2D3B8C1DC8B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767806" y="1468397"/>
            <a:ext cx="6656387" cy="4525963"/>
          </a:xfrm>
        </p:spPr>
      </p:pic>
    </p:spTree>
    <p:extLst>
      <p:ext uri="{BB962C8B-B14F-4D97-AF65-F5344CB8AC3E}">
        <p14:creationId xmlns:p14="http://schemas.microsoft.com/office/powerpoint/2010/main" val="333613080"/>
      </p:ext>
    </p:extLst>
  </p:cSld>
  <p:clrMapOvr>
    <a:masterClrMapping/>
  </p:clrMapOvr>
  <p:timing>
    <p:tnLst>
      <p:par>
        <p:cTn id="1" dur="indefinite" restart="never" nodeType="tmRoot">
          <p:childTnLst>
            <p:video>
              <p:cMediaNode vol="80000">
                <p:cTn id="2"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z="3600" dirty="0"/>
              <a:t>F-18 wing and airframe corrosion</a:t>
            </a:r>
          </a:p>
        </p:txBody>
      </p:sp>
      <p:pic>
        <p:nvPicPr>
          <p:cNvPr id="12291" name="Picture 3" descr="MVC-148S"/>
          <p:cNvPicPr>
            <a:picLocks noChangeAspect="1" noChangeArrowheads="1"/>
          </p:cNvPicPr>
          <p:nvPr/>
        </p:nvPicPr>
        <p:blipFill>
          <a:blip r:embed="rId3">
            <a:extLst>
              <a:ext uri="{28A0092B-C50C-407E-A947-70E740481C1C}">
                <a14:useLocalDpi xmlns:a14="http://schemas.microsoft.com/office/drawing/2010/main" val="0"/>
              </a:ext>
            </a:extLst>
          </a:blip>
          <a:srcRect t="10001"/>
          <a:stretch>
            <a:fillRect/>
          </a:stretch>
        </p:blipFill>
        <p:spPr bwMode="auto">
          <a:xfrm>
            <a:off x="61472" y="1403656"/>
            <a:ext cx="6283940" cy="424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3"/>
          <p:cNvSpPr txBox="1">
            <a:spLocks noChangeArrowheads="1"/>
          </p:cNvSpPr>
          <p:nvPr/>
        </p:nvSpPr>
        <p:spPr bwMode="auto">
          <a:xfrm>
            <a:off x="1298639" y="6574582"/>
            <a:ext cx="3005506"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1200" dirty="0"/>
              <a:t>NAVAIR Public Release SPR-2012-982</a:t>
            </a:r>
          </a:p>
        </p:txBody>
      </p:sp>
      <p:pic>
        <p:nvPicPr>
          <p:cNvPr id="6" name="Picture 5" descr="MVC-213S"/>
          <p:cNvPicPr>
            <a:picLocks noChangeAspect="1" noChangeArrowheads="1"/>
          </p:cNvPicPr>
          <p:nvPr/>
        </p:nvPicPr>
        <p:blipFill rotWithShape="1">
          <a:blip r:embed="rId4">
            <a:extLst>
              <a:ext uri="{28A0092B-C50C-407E-A947-70E740481C1C}">
                <a14:useLocalDpi xmlns:a14="http://schemas.microsoft.com/office/drawing/2010/main" val="0"/>
              </a:ext>
            </a:extLst>
          </a:blip>
          <a:srcRect l="9989"/>
          <a:stretch/>
        </p:blipFill>
        <p:spPr bwMode="auto">
          <a:xfrm>
            <a:off x="6743995" y="1395725"/>
            <a:ext cx="5281922" cy="440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80165" y="3743757"/>
            <a:ext cx="9337794" cy="1077218"/>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dirty="0"/>
              <a:t>More than 80% of military aircraft structural failures are initiated from corrosion pits</a:t>
            </a:r>
          </a:p>
        </p:txBody>
      </p:sp>
      <p:sp>
        <p:nvSpPr>
          <p:cNvPr id="4" name="Slide Number Placeholder 3"/>
          <p:cNvSpPr>
            <a:spLocks noGrp="1"/>
          </p:cNvSpPr>
          <p:nvPr>
            <p:ph type="sldNum" sz="quarter" idx="12"/>
          </p:nvPr>
        </p:nvSpPr>
        <p:spPr/>
        <p:txBody>
          <a:bodyPr/>
          <a:lstStyle/>
          <a:p>
            <a:fld id="{13A1B0C6-A07A-1042-ADB8-FBC777623D4E}" type="slidenum">
              <a:rPr lang="en-US" smtClean="0"/>
              <a:t>6</a:t>
            </a:fld>
            <a:endParaRPr lang="en-US"/>
          </a:p>
        </p:txBody>
      </p:sp>
      <p:sp>
        <p:nvSpPr>
          <p:cNvPr id="9" name="TextBox 8">
            <a:extLst>
              <a:ext uri="{FF2B5EF4-FFF2-40B4-BE49-F238E27FC236}">
                <a16:creationId xmlns:a16="http://schemas.microsoft.com/office/drawing/2014/main" id="{C3DA9A79-1E50-4D74-834F-DF16E8683A32}"/>
              </a:ext>
            </a:extLst>
          </p:cNvPr>
          <p:cNvSpPr txBox="1"/>
          <p:nvPr/>
        </p:nvSpPr>
        <p:spPr>
          <a:xfrm>
            <a:off x="5563866" y="5822119"/>
            <a:ext cx="6018534" cy="928979"/>
          </a:xfrm>
          <a:prstGeom prst="rect">
            <a:avLst/>
          </a:prstGeom>
          <a:noFill/>
        </p:spPr>
        <p:txBody>
          <a:bodyPr wrap="square" rtlCol="0">
            <a:spAutoFit/>
          </a:bodyPr>
          <a:lstStyle/>
          <a:p>
            <a:r>
              <a:rPr lang="en-US" b="1" u="sng" dirty="0"/>
              <a:t>Repair</a:t>
            </a:r>
            <a:r>
              <a:rPr lang="en-US" dirty="0"/>
              <a:t>: remove  corrosion and bush hole with PH stainless; now corrodes around bushing. </a:t>
            </a:r>
            <a:r>
              <a:rPr lang="en-US" dirty="0" err="1"/>
              <a:t>Ti</a:t>
            </a:r>
            <a:r>
              <a:rPr lang="en-US" dirty="0"/>
              <a:t> bushings usually a big improvement over stainless.</a:t>
            </a:r>
          </a:p>
        </p:txBody>
      </p:sp>
    </p:spTree>
    <p:extLst>
      <p:ext uri="{BB962C8B-B14F-4D97-AF65-F5344CB8AC3E}">
        <p14:creationId xmlns:p14="http://schemas.microsoft.com/office/powerpoint/2010/main" val="93756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1F580-3E41-4407-961A-DB812A518145}"/>
              </a:ext>
            </a:extLst>
          </p:cNvPr>
          <p:cNvSpPr>
            <a:spLocks noGrp="1"/>
          </p:cNvSpPr>
          <p:nvPr>
            <p:ph type="title"/>
          </p:nvPr>
        </p:nvSpPr>
        <p:spPr/>
        <p:txBody>
          <a:bodyPr/>
          <a:lstStyle/>
          <a:p>
            <a:r>
              <a:rPr lang="en-US" dirty="0"/>
              <a:t>Landing gear corrosion</a:t>
            </a:r>
          </a:p>
        </p:txBody>
      </p:sp>
      <p:sp>
        <p:nvSpPr>
          <p:cNvPr id="4" name="Slide Number Placeholder 3">
            <a:extLst>
              <a:ext uri="{FF2B5EF4-FFF2-40B4-BE49-F238E27FC236}">
                <a16:creationId xmlns:a16="http://schemas.microsoft.com/office/drawing/2014/main" id="{4DC02EA0-0702-4CF7-87A6-457D37D27150}"/>
              </a:ext>
            </a:extLst>
          </p:cNvPr>
          <p:cNvSpPr>
            <a:spLocks noGrp="1"/>
          </p:cNvSpPr>
          <p:nvPr>
            <p:ph type="sldNum" sz="quarter" idx="12"/>
          </p:nvPr>
        </p:nvSpPr>
        <p:spPr/>
        <p:txBody>
          <a:bodyPr/>
          <a:lstStyle/>
          <a:p>
            <a:fld id="{33E9EC35-AD31-4AB2-93A8-D6F93F11AE10}" type="slidenum">
              <a:rPr lang="en-GB" smtClean="0"/>
              <a:pPr/>
              <a:t>7</a:t>
            </a:fld>
            <a:endParaRPr lang="en-GB" dirty="0"/>
          </a:p>
        </p:txBody>
      </p:sp>
      <p:pic>
        <p:nvPicPr>
          <p:cNvPr id="2050" name="Picture 2" descr="17 January – 25 March 2014 | Flight Safety Australia">
            <a:extLst>
              <a:ext uri="{FF2B5EF4-FFF2-40B4-BE49-F238E27FC236}">
                <a16:creationId xmlns:a16="http://schemas.microsoft.com/office/drawing/2014/main" id="{9D96F312-1AD1-4DE2-934A-50F39792E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765" y="1723508"/>
            <a:ext cx="7096125" cy="4619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814FCA-DD31-4D5D-BA93-5753F5327DBF}"/>
              </a:ext>
            </a:extLst>
          </p:cNvPr>
          <p:cNvSpPr txBox="1"/>
          <p:nvPr/>
        </p:nvSpPr>
        <p:spPr>
          <a:xfrm>
            <a:off x="750278" y="2782669"/>
            <a:ext cx="3016660" cy="646331"/>
          </a:xfrm>
          <a:prstGeom prst="rect">
            <a:avLst/>
          </a:prstGeom>
          <a:noFill/>
        </p:spPr>
        <p:txBody>
          <a:bodyPr wrap="none" rtlCol="0">
            <a:spAutoFit/>
          </a:bodyPr>
          <a:lstStyle/>
          <a:p>
            <a:r>
              <a:rPr lang="en-US" dirty="0">
                <a:hlinkClick r:id="rId3"/>
              </a:rPr>
              <a:t>www.flightsafetyaustralia.com</a:t>
            </a:r>
            <a:endParaRPr lang="en-US" dirty="0"/>
          </a:p>
          <a:p>
            <a:r>
              <a:rPr lang="en-US" dirty="0"/>
              <a:t>17 Jan – 25 March 2014</a:t>
            </a:r>
          </a:p>
        </p:txBody>
      </p:sp>
    </p:spTree>
    <p:extLst>
      <p:ext uri="{BB962C8B-B14F-4D97-AF65-F5344CB8AC3E}">
        <p14:creationId xmlns:p14="http://schemas.microsoft.com/office/powerpoint/2010/main" val="3036012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8F8D2E-01C7-4B32-8F91-AD368ADEC460}"/>
              </a:ext>
            </a:extLst>
          </p:cNvPr>
          <p:cNvPicPr>
            <a:picLocks noChangeAspect="1"/>
          </p:cNvPicPr>
          <p:nvPr/>
        </p:nvPicPr>
        <p:blipFill>
          <a:blip r:embed="rId2"/>
          <a:stretch>
            <a:fillRect/>
          </a:stretch>
        </p:blipFill>
        <p:spPr>
          <a:xfrm>
            <a:off x="3693368" y="1166069"/>
            <a:ext cx="5668319" cy="5417293"/>
          </a:xfrm>
          <a:prstGeom prst="rect">
            <a:avLst/>
          </a:prstGeom>
        </p:spPr>
      </p:pic>
      <p:sp>
        <p:nvSpPr>
          <p:cNvPr id="2" name="Title 1">
            <a:extLst>
              <a:ext uri="{FF2B5EF4-FFF2-40B4-BE49-F238E27FC236}">
                <a16:creationId xmlns:a16="http://schemas.microsoft.com/office/drawing/2014/main" id="{D809B23C-DB4B-4188-9EF4-339DB24C20B2}"/>
              </a:ext>
            </a:extLst>
          </p:cNvPr>
          <p:cNvSpPr>
            <a:spLocks noGrp="1"/>
          </p:cNvSpPr>
          <p:nvPr>
            <p:ph type="title"/>
          </p:nvPr>
        </p:nvSpPr>
        <p:spPr/>
        <p:txBody>
          <a:bodyPr/>
          <a:lstStyle/>
          <a:p>
            <a:r>
              <a:rPr lang="en-US" dirty="0"/>
              <a:t>Anatomy of a landing gear</a:t>
            </a:r>
          </a:p>
        </p:txBody>
      </p:sp>
      <p:sp>
        <p:nvSpPr>
          <p:cNvPr id="4" name="Slide Number Placeholder 3">
            <a:extLst>
              <a:ext uri="{FF2B5EF4-FFF2-40B4-BE49-F238E27FC236}">
                <a16:creationId xmlns:a16="http://schemas.microsoft.com/office/drawing/2014/main" id="{BE2C0ACC-AC0A-496B-BF73-EC936B373A40}"/>
              </a:ext>
            </a:extLst>
          </p:cNvPr>
          <p:cNvSpPr>
            <a:spLocks noGrp="1"/>
          </p:cNvSpPr>
          <p:nvPr>
            <p:ph type="sldNum" sz="quarter" idx="12"/>
          </p:nvPr>
        </p:nvSpPr>
        <p:spPr/>
        <p:txBody>
          <a:bodyPr/>
          <a:lstStyle/>
          <a:p>
            <a:fld id="{33E9EC35-AD31-4AB2-93A8-D6F93F11AE10}" type="slidenum">
              <a:rPr lang="en-GB" smtClean="0"/>
              <a:pPr/>
              <a:t>8</a:t>
            </a:fld>
            <a:endParaRPr lang="en-GB" dirty="0"/>
          </a:p>
        </p:txBody>
      </p:sp>
      <p:sp>
        <p:nvSpPr>
          <p:cNvPr id="7" name="TextBox 6">
            <a:extLst>
              <a:ext uri="{FF2B5EF4-FFF2-40B4-BE49-F238E27FC236}">
                <a16:creationId xmlns:a16="http://schemas.microsoft.com/office/drawing/2014/main" id="{F50FFB4F-BFFD-4ACE-B2BF-5B40AAD48475}"/>
              </a:ext>
            </a:extLst>
          </p:cNvPr>
          <p:cNvSpPr txBox="1"/>
          <p:nvPr/>
        </p:nvSpPr>
        <p:spPr>
          <a:xfrm>
            <a:off x="897147" y="2432649"/>
            <a:ext cx="2639683" cy="646331"/>
          </a:xfrm>
          <a:prstGeom prst="rect">
            <a:avLst/>
          </a:prstGeom>
          <a:noFill/>
        </p:spPr>
        <p:txBody>
          <a:bodyPr wrap="square" rtlCol="0">
            <a:spAutoFit/>
          </a:bodyPr>
          <a:lstStyle/>
          <a:p>
            <a:r>
              <a:rPr lang="en-US" dirty="0">
                <a:hlinkClick r:id="rId3"/>
              </a:rPr>
              <a:t>https://core.ac.uk/download/pdf/14697838.pdf</a:t>
            </a:r>
            <a:endParaRPr lang="en-US" dirty="0"/>
          </a:p>
        </p:txBody>
      </p:sp>
    </p:spTree>
    <p:extLst>
      <p:ext uri="{BB962C8B-B14F-4D97-AF65-F5344CB8AC3E}">
        <p14:creationId xmlns:p14="http://schemas.microsoft.com/office/powerpoint/2010/main" val="2149493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BD82-9292-4C52-B204-811AFBADC218}"/>
              </a:ext>
            </a:extLst>
          </p:cNvPr>
          <p:cNvSpPr>
            <a:spLocks noGrp="1"/>
          </p:cNvSpPr>
          <p:nvPr>
            <p:ph type="title"/>
          </p:nvPr>
        </p:nvSpPr>
        <p:spPr/>
        <p:txBody>
          <a:bodyPr/>
          <a:lstStyle/>
          <a:p>
            <a:r>
              <a:rPr lang="en-US" dirty="0"/>
              <a:t>Drag brace</a:t>
            </a:r>
          </a:p>
        </p:txBody>
      </p:sp>
      <p:sp>
        <p:nvSpPr>
          <p:cNvPr id="4" name="Slide Number Placeholder 3">
            <a:extLst>
              <a:ext uri="{FF2B5EF4-FFF2-40B4-BE49-F238E27FC236}">
                <a16:creationId xmlns:a16="http://schemas.microsoft.com/office/drawing/2014/main" id="{FCF590F2-4CE2-4501-B469-D2C793522B92}"/>
              </a:ext>
            </a:extLst>
          </p:cNvPr>
          <p:cNvSpPr>
            <a:spLocks noGrp="1"/>
          </p:cNvSpPr>
          <p:nvPr>
            <p:ph type="sldNum" sz="quarter" idx="12"/>
          </p:nvPr>
        </p:nvSpPr>
        <p:spPr/>
        <p:txBody>
          <a:bodyPr/>
          <a:lstStyle/>
          <a:p>
            <a:fld id="{33E9EC35-AD31-4AB2-93A8-D6F93F11AE10}" type="slidenum">
              <a:rPr lang="en-GB" smtClean="0"/>
              <a:pPr/>
              <a:t>9</a:t>
            </a:fld>
            <a:endParaRPr lang="en-GB" dirty="0"/>
          </a:p>
        </p:txBody>
      </p:sp>
      <p:pic>
        <p:nvPicPr>
          <p:cNvPr id="5" name="Picture 2" descr="File:U.S. Marine Corps F-35B Lightning II(169164) of VMFA-121 ...">
            <a:extLst>
              <a:ext uri="{FF2B5EF4-FFF2-40B4-BE49-F238E27FC236}">
                <a16:creationId xmlns:a16="http://schemas.microsoft.com/office/drawing/2014/main" id="{69AFDBAA-3683-46A2-B84B-4DC5879787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187" b="6573"/>
          <a:stretch/>
        </p:blipFill>
        <p:spPr bwMode="auto">
          <a:xfrm>
            <a:off x="4191000" y="1543574"/>
            <a:ext cx="3810000" cy="4471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932F90-D1AB-4C8C-9F22-AE7CF32A0990}"/>
              </a:ext>
            </a:extLst>
          </p:cNvPr>
          <p:cNvSpPr txBox="1"/>
          <p:nvPr/>
        </p:nvSpPr>
        <p:spPr>
          <a:xfrm>
            <a:off x="8913181" y="3396202"/>
            <a:ext cx="1824361" cy="646331"/>
          </a:xfrm>
          <a:prstGeom prst="rect">
            <a:avLst/>
          </a:prstGeom>
          <a:noFill/>
        </p:spPr>
        <p:txBody>
          <a:bodyPr wrap="square" rtlCol="0">
            <a:spAutoFit/>
          </a:bodyPr>
          <a:lstStyle/>
          <a:p>
            <a:r>
              <a:rPr lang="en-US" dirty="0"/>
              <a:t>Lower drag brace Main LG</a:t>
            </a:r>
          </a:p>
        </p:txBody>
      </p:sp>
      <p:cxnSp>
        <p:nvCxnSpPr>
          <p:cNvPr id="7" name="Straight Arrow Connector 6">
            <a:extLst>
              <a:ext uri="{FF2B5EF4-FFF2-40B4-BE49-F238E27FC236}">
                <a16:creationId xmlns:a16="http://schemas.microsoft.com/office/drawing/2014/main" id="{C261A5F0-5A8F-4182-8F88-3BDD4E69C9E7}"/>
              </a:ext>
            </a:extLst>
          </p:cNvPr>
          <p:cNvCxnSpPr>
            <a:cxnSpLocks/>
            <a:stCxn id="6" idx="1"/>
          </p:cNvCxnSpPr>
          <p:nvPr/>
        </p:nvCxnSpPr>
        <p:spPr>
          <a:xfrm flipH="1" flipV="1">
            <a:off x="6032598" y="3136497"/>
            <a:ext cx="2880583" cy="582871"/>
          </a:xfrm>
          <a:prstGeom prst="straightConnector1">
            <a:avLst/>
          </a:prstGeom>
          <a:ln>
            <a:solidFill>
              <a:srgbClr val="FFC000"/>
            </a:solidFill>
            <a:tailEnd type="triangle"/>
          </a:ln>
        </p:spPr>
        <p:style>
          <a:lnRef idx="3">
            <a:schemeClr val="accent4"/>
          </a:lnRef>
          <a:fillRef idx="0">
            <a:schemeClr val="accent4"/>
          </a:fillRef>
          <a:effectRef idx="2">
            <a:schemeClr val="accent4"/>
          </a:effectRef>
          <a:fontRef idx="minor">
            <a:schemeClr val="tx1"/>
          </a:fontRef>
        </p:style>
      </p:cxnSp>
      <p:sp>
        <p:nvSpPr>
          <p:cNvPr id="8" name="TextBox 7">
            <a:extLst>
              <a:ext uri="{FF2B5EF4-FFF2-40B4-BE49-F238E27FC236}">
                <a16:creationId xmlns:a16="http://schemas.microsoft.com/office/drawing/2014/main" id="{C7CCCE82-154B-4D98-BC75-98BD2D864F1E}"/>
              </a:ext>
            </a:extLst>
          </p:cNvPr>
          <p:cNvSpPr txBox="1"/>
          <p:nvPr/>
        </p:nvSpPr>
        <p:spPr>
          <a:xfrm>
            <a:off x="326129" y="4636252"/>
            <a:ext cx="3210701" cy="1754326"/>
          </a:xfrm>
          <a:prstGeom prst="rect">
            <a:avLst/>
          </a:prstGeom>
          <a:noFill/>
        </p:spPr>
        <p:txBody>
          <a:bodyPr wrap="square" rtlCol="0">
            <a:spAutoFit/>
          </a:bodyPr>
          <a:lstStyle/>
          <a:p>
            <a:r>
              <a:rPr lang="en-US" sz="1200" dirty="0">
                <a:solidFill>
                  <a:schemeClr val="accent1"/>
                </a:solidFill>
              </a:rPr>
              <a:t>https://upload.wikimedia.org/wikipedia/commons/thumb/4/49/U.S._Marine_Corps_F-35B_Lightning_II%28169164%29_of_VMFA-121_right_main_landing_gear_right_front_view_at_MCAS_Iwakuni_May_5%2C_2018_02.jpg/400px-U.S._Marine_Corps_F-35B_Lightning_II%28169164%29_of_VMFA-121_right_main_landing_gear_right_front_view_at_MCAS_Iwakuni_May_5%2C_2018_02.jpg</a:t>
            </a:r>
          </a:p>
        </p:txBody>
      </p:sp>
    </p:spTree>
    <p:extLst>
      <p:ext uri="{BB962C8B-B14F-4D97-AF65-F5344CB8AC3E}">
        <p14:creationId xmlns:p14="http://schemas.microsoft.com/office/powerpoint/2010/main" val="2111291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3|3.5|4.2|4"/>
</p:tagLst>
</file>

<file path=ppt/theme/theme1.xml><?xml version="1.0" encoding="utf-8"?>
<a:theme xmlns:a="http://schemas.openxmlformats.org/drawingml/2006/main" name="NAFEMS 2013 PP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4865DC5B-1009-40C1-A3DE-08823FC03187}" vid="{5D539D25-213B-4BE5-89B8-5553DEF94F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3865</TotalTime>
  <Words>1443</Words>
  <Application>Microsoft Office PowerPoint</Application>
  <PresentationFormat>Widescreen</PresentationFormat>
  <Paragraphs>195</Paragraphs>
  <Slides>34</Slides>
  <Notes>2</Notes>
  <HiddenSlides>2</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Century Gothic</vt:lpstr>
      <vt:lpstr>Times New Roman</vt:lpstr>
      <vt:lpstr>NAFEMS 2013 PPT THEME</vt:lpstr>
      <vt:lpstr>Using Electrochemical Simulation to both Optimize Alloy Electroplating and Predict the Consequent Impact on Product Corrosion Resistance</vt:lpstr>
      <vt:lpstr>Agenda</vt:lpstr>
      <vt:lpstr>Simulations show the WHAT and HOW</vt:lpstr>
      <vt:lpstr>The Corrosion Problem</vt:lpstr>
      <vt:lpstr>Harsh environments - USS Kitty Hawk</vt:lpstr>
      <vt:lpstr>F-18 wing and airframe corrosion</vt:lpstr>
      <vt:lpstr>Landing gear corrosion</vt:lpstr>
      <vt:lpstr>Anatomy of a landing gear</vt:lpstr>
      <vt:lpstr>Drag brace</vt:lpstr>
      <vt:lpstr>Cd replacement with ZnNi – sacrificial protection</vt:lpstr>
      <vt:lpstr>Factors known to affect Ni content in ZnNi alloy</vt:lpstr>
      <vt:lpstr>Impact of ZnNi composition</vt:lpstr>
      <vt:lpstr>Modeling approach - electrochemistry</vt:lpstr>
      <vt:lpstr>Modeling approach - plating</vt:lpstr>
      <vt:lpstr>Hull cell – plating data</vt:lpstr>
      <vt:lpstr>Landing gear in plating tank</vt:lpstr>
      <vt:lpstr>Surrogate geometry and plating tank</vt:lpstr>
      <vt:lpstr>Thickness variation</vt:lpstr>
      <vt:lpstr>ZnNi thickness &amp; composition with auxiliary anode</vt:lpstr>
      <vt:lpstr>Post plating measurement</vt:lpstr>
      <vt:lpstr>Modeling approach - corrosion</vt:lpstr>
      <vt:lpstr>Polarization curves</vt:lpstr>
      <vt:lpstr>Maritime environment</vt:lpstr>
      <vt:lpstr>Chamber environment</vt:lpstr>
      <vt:lpstr>ZnNi polarization for different Ni content</vt:lpstr>
      <vt:lpstr>ZnNi plated Aermet 100 – with defect</vt:lpstr>
      <vt:lpstr>Impact of Ni varying composition</vt:lpstr>
      <vt:lpstr>Verification &amp; Validation</vt:lpstr>
      <vt:lpstr>Hull cell: Comparing prediction and measurement</vt:lpstr>
      <vt:lpstr>ASTM B117 vs Fielded Coupons</vt:lpstr>
      <vt:lpstr>Current density &amp; corrosion</vt:lpstr>
      <vt:lpstr>Model comparison</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2016 NAFEMS Americas Conference</dc:subject>
  <dc:creator>Microsoft account</dc:creator>
  <cp:lastModifiedBy>Keith Legg</cp:lastModifiedBy>
  <cp:revision>121</cp:revision>
  <dcterms:created xsi:type="dcterms:W3CDTF">2015-03-13T14:40:09Z</dcterms:created>
  <dcterms:modified xsi:type="dcterms:W3CDTF">2021-01-12T19:37:59Z</dcterms:modified>
</cp:coreProperties>
</file>